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9" r:id="rId2"/>
    <p:sldId id="260" r:id="rId3"/>
    <p:sldId id="262" r:id="rId4"/>
    <p:sldId id="1455" r:id="rId5"/>
    <p:sldId id="1456" r:id="rId6"/>
    <p:sldId id="1474" r:id="rId7"/>
    <p:sldId id="1475" r:id="rId8"/>
    <p:sldId id="1476" r:id="rId9"/>
    <p:sldId id="1458" r:id="rId10"/>
    <p:sldId id="1483" r:id="rId11"/>
    <p:sldId id="1461" r:id="rId12"/>
    <p:sldId id="1484" r:id="rId13"/>
    <p:sldId id="1485" r:id="rId14"/>
    <p:sldId id="1486" r:id="rId15"/>
    <p:sldId id="1487" r:id="rId16"/>
    <p:sldId id="1460" r:id="rId17"/>
    <p:sldId id="1479" r:id="rId18"/>
    <p:sldId id="1462" r:id="rId19"/>
    <p:sldId id="1478" r:id="rId20"/>
    <p:sldId id="1457" r:id="rId21"/>
    <p:sldId id="1465" r:id="rId22"/>
    <p:sldId id="1480" r:id="rId23"/>
    <p:sldId id="1481" r:id="rId24"/>
    <p:sldId id="1482" r:id="rId25"/>
    <p:sldId id="1488" r:id="rId26"/>
    <p:sldId id="1463" r:id="rId27"/>
    <p:sldId id="1466" r:id="rId28"/>
    <p:sldId id="1467" r:id="rId29"/>
    <p:sldId id="1469" r:id="rId30"/>
    <p:sldId id="1468" r:id="rId31"/>
    <p:sldId id="1471" r:id="rId32"/>
    <p:sldId id="1473" r:id="rId33"/>
    <p:sldId id="1489" r:id="rId34"/>
    <p:sldId id="263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 Jiaqi" initials="LJ" lastIdx="2" clrIdx="0">
    <p:extLst>
      <p:ext uri="{19B8F6BF-5375-455C-9EA6-DF929625EA0E}">
        <p15:presenceInfo xmlns:p15="http://schemas.microsoft.com/office/powerpoint/2012/main" userId="fef7adba8bc95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10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9:47:19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19756 8537 0</inkml:trace>
  <inkml:trace contextRef="#ctx0" brushRef="#br0" timeOffset="4513.57">19720 8555 0,'-70'35'297,"-1"18"-281,-35 0-16,18 53 15,-18 0-15,-35 158 16,71-158 0,17-35-1,-88 52 1,-18 18-1,53-17 1,-88 105 15,71-70-31,105-71 32,-35 0-17,18-70 1,17 17-1,18-17 1,0 52 0,0-17-1,0 53 1,0 35 0,71 106-1,-36-124 1,-35-34-1,35 17 1,18 88 0,0-36 15,18 36-15,-36-17-1,0-89 1,0-35-1,18 106 1,0-18 0,18-35-1,-1 52 1,1-34 0,-18-54-1,0 1 1,53 52-1,-36-87 1,1-19 0,34 36 15,1 0-15,-53-53-1,0 0 1,53 0-1,-53 0 1,70-35 0,54 0-1,70-18 1,-53 17 0,-18-34-1,159-124 1,-158 106-1,-54-1 1,-35 19 0,-52 35-1,34-36-15,36 0 16,-35-34 15,52 34-15,89-158-1,-106 35 1,70-177 0,-88 301-1,-70-18 1,17 52 0,-17 19-16,87-142 15,-34-264 1,-106 176-1,-1 88 1,-16 53 0,-19 18 15,-35-106-15,-105-177-1,140 283 1,36 35-1,17 36 1,-35-1 15,53 0-31,-70-52 16,-1-1 0,0 36-1,54 17 1,-71-35-16,-1 0 15,1 1 1,18 16 0,-19 1-1,72 0 1,-18 35 0,-36-36 15,-70-34-16,35 35 1,0 35 0,71-18-1,-36 18 1,-34-35 0,-19 17-1,71 18 1,18 0-1,-36 0 1,-34-35 0,16-1-1,-52 19 17,88 17-17,0 0 1,18 0-1,0 0 1,17 0 0,1 0-1,-1 0 17,18 17 14,-18-17 1</inkml:trace>
  <inkml:trace contextRef="#ctx0" brushRef="#br0" timeOffset="8725.56">11395 10301 0,'-36'35'296,"1"1"-296,18-1 16,-19-17-16,-52 17 16,70 0-1,-17 0 17,0-17-17,0 35 1,-1-35-1,19 17 1,-54 18 0,36-18-1,17-17 1,1 17 0,-1-17-1,18 35 1,0-36 15,0 1 0,0-1-15,0 1 0,0 0 30,0 17-30,0-17 0,18-18-16,-18 35 15,17-35 1,18 35 0,1 0-1,17 1 1,17-19-1,71 19 1,-70-19 0,-18 1-1,0 17 1,-18-35 0,0 0 30,71 0-30,-53 0 0,-18 0-16,18 0 15,18-17 1,-1-1 0,-17 0-1,-17 18 1,-19 0-1,18-17 17,-35-1-17,18 0 1,-18-35 0,0 36-1,0-1-15,0 1 31,0-19-15,0-17 0,0 36-16,-35-36 15,-18-71 1,18 71 0,-1 1-1,1-19 1,0 36-1,-36-71 1,1 71 0,52-18-1,-17 53 1,-18 0 15,35 0 16,1 0-16,-1 0 1,-17 0-17</inkml:trace>
  <inkml:trace contextRef="#ctx0" brushRef="#br0" timeOffset="21318.63">24906 8290 0,'-35'36'282,"-36"-1"-267,-35 0-15,1 53 16,-72-17 0,-17 88-1,35-54 1,107-52-16,-37 18 15,36-36 1,-35 53 0,-35 18 15,17 0-15,-18 53-1,36 35 1,-53 53-1,88-71 1,0 1 0,18 34-1,35 142 1,-18 35 0,18-194-1,0 159 1,0-18 15,0-159-15,18-87-1,17 69 1,-17-52 0,35 106-1,53 194 1,-53-195-1,0-87 1,17-19 0,1 19-1,-36-71 1,53 53 0,-35-18-1,35-18 1,-70-70-16,52 36 31,1-36-31,52 0 31,107-18-15,-89-35 0,35-17-1,-140 52 1,87-17-1,0-18 1,54-35 0,52-18-1,159-53 1,36-53 0,-107-70-1,36 0 1,-124 88-1,-88 70 1,-70 89 0,-18 0 15,35-53-15,212-247-1,0 17 1,-71 142-1,-159 105-15,-34 36 16,17 0-16,17-36 16,36-17-1,-18-89 1,36-158 0,-89 176-1,0 54 1,-17-72-1,-18 19 1,-18-1 0,-17 18-1,-36-36 1,36 124 0,-53-88-1,-18 0 1,0 88-1,-123-106 1,53 71 0,-54-70-1,-52 52 1,176 70 0,-35 1-1,-71 17 1,107 1-1,-1 17 1,-18-18 15,-52 18-15,17 0 0,36-17-1,-1 17 1,36-36-16,-124 1 15,89 35 1,52 0 0,-34 0-1,87 0 1,-53 0 0,1 0-1,35 0 1</inkml:trace>
  <inkml:trace contextRef="#ctx0" brushRef="#br0" timeOffset="24253.22">24130 8961 0,'-18'17'281,"-17"36"-265,-35 71-1,34-72 1,-87 248-1,87-176 1,-34 17-16,-1 53 16,1-53-1,17-53 1,0 0 0,-18 36-1,-34 105 1,87-158-16,0 88 15,18-54 1,0 19 0,0-1 15,0 212-15,0-229-1,0 0 1,0 0-1,18-53 1,0 0 0,17 53-1,18-1 1,-18 19 0,53 35-1,18 123 1,-71-229-1,1 35 1,17-35 0,-1 0-1,1 35 17,106 0-17,-106-35 1,18-18-1,-1-35 1,-17 18 0,18-18-1,-18 0 1,35 0 0,-71 0-1,1 0 16,282-70-15,-106 17 0,-35 17-1,176-70 1,-106 18-16,142-141 16,-160 106 15,-123 34-16,-35 19 1,-17 17 0,17 0-1,-36 35-15,1-35 16,17-105 0,0-195-1,-52-70 1,17 352-1,-18 18 1,-17 0 15,-53-88-15,-124-159 0,53 88-1,124 177 1,17 18-16,1-1 15,-19-35 1,-52-53 0,35 71-1,-17 0 1,-1-54 0,-35 1-1,0 0 1,1 17-1,-89-70 1,105 88 0,1 1-1,-18-1 17,36 17-17,-124-34 1,0 35-1,123 35 1,36 0 0,0 0-1,-36 0 1,18 0 0,-17 0-1,52 0 1,-17 0-1,-1 35 1,1-35 0,0 0-1,35 17 32,0 1-16,-18-18 1,1 0-17</inkml:trace>
  <inkml:trace contextRef="#ctx0" brushRef="#br0" timeOffset="29285.62">10001 11536 0,'-17'0'266,"-19"17"-251,1-17 1,-18 0-1,35 0-15,-17 36 16,0-19 0,0-17-1,-18 18 1,17-18 15,-34 53-15,17-35-1,-18-1 1,36 1 0,18-18-1,-1 17-15,0 1 16,-17 17 0,-18 1-1,18-1 1,-1-17-1,36 35 1,0-36 15,0 1-15,0-1 15,0 19-15,0-19-1,0 19 1,0-19 0,0 1-16,18 0 15,17 52 1,107 18 0,34 71-1,-88-124 1,18 1-1,-53-19-15,35 19 16,18-19 0,-18-17-1,36 0 1,34 0 0,-87-35-1,17 17 16,18 1-15,-88 17 0,-1 0-16,1 0 62,-1 0-46,-17-18-1,18 0 32,123-52-31,-35-18-16,17 17 16,-52 53 15,-53 18-31,-1 0 15,-17-17 282,0-19-281,0 19 31,18-1-16,-18 1-15,0-1-1,18-35 1,-18 35 0,0-17-1,0-18 1,0-17-1,-36-36 17,1 35-17,17 71 48,1-17-63,-1-1 0,0 0 15,-17-17 1,0 17 0,17 18-1,-17-17 1,0 17 0,-53-53 15,-36 35-16,89 18 1,-36 0 0,18-17-1,-17 17 1,-18-18 0,52 18-1,1 0 1,17 0-1,1 0 64,-1 0-64,0-18 1,-52 1-1,-1-1 1,36 18 0,17 0-16,1 0 15,-18 0 1,17 0 31</inkml:trace>
  <inkml:trace contextRef="#ctx0" brushRef="#br0" timeOffset="37186.44">26846 9084 0,'0'53'234,"0"53"-234,0 88 16,0 35-1,0 194 1,0-193 0,0-72-1,0-105 1,0 53-16,36 71 31,-19 246-15,-17-264-1,0-89-15,0 18 16,0-35 0,-17 159-1,-19-53 1,1-36-1,17 18 1,18-70 0,0-36-1,0 71 1,0-35 0,0 52-1,0-17 16,0 70-15,0-70 0,0-35-1,0-18 1,0-18 0,18 0-1,0-17 1,-1 17-1,19 0 1,-1 1 0,71-36-1,-53 0 1,0 0 0,35 0-1,18-36 1,17-34 15,18-18-15,36-71-1,-89 71 1,-53 70 0,-17-17-1,-1-18 1,124-176 15,89-230-15,-160 283-1,1-19 1,-53 19 0,-36-106-1,-35 35 1,18 53-1,-18 88 1,0-35 0,0 70-16,-18-87 31,-193-230-15,193 299-1,54 36 1,-19 18-1,36 18-15,-35-19 16,-18-34 0,35 34-1,-17 1 1,0 0 0,-18-18-1,-18 18 16,19-1-31,16 36 16,-87-70 15,70 35-15,-18-1 0,-70-34-1,106 52 1,0-17-1,17 35 1,0 0 0,1-18 31</inkml:trace>
  <inkml:trace contextRef="#ctx0" brushRef="#br0" timeOffset="40115.69">12806 11518 0,'-35'18'234,"-1"-18"-218,19 17-16,-72 19 15,72-1-15,-54 36 16,1-36-1,52-18 1,-17 36 15,17-35-15,-17 17 0,17 1-1,1-36 16,17 35-15,0-17 0,0-1 15,0 1-31,0-1 16,0 19-1,0-1 1,52 0-1,-16 1-15,34 34 16,1-35 0,52 18 15,71 18-15,-88-54-1,18-17 1,-71 0-1,17 0 1,-35 0 0,18 0-1,124-52 1,-124 16 0,-36 19-1,19 17 1,-1-18-1,-18 0 1,36-105 15,-35 70-31,0 18 32,-18-1-1,0 19-31,0-1 15,0 1 64,0-1-79,0 0 15,-18 1 1,0 17-1,-17-18 1,-71 0 0,-17-17-1,35-18 1,-89 18 15,71 0-15,1 17-1,52-35 1,17 53-16,-17 0 16,18-18-1,-18 18 1,0-17 0,36 17-1</inkml:trace>
  <inkml:trace contextRef="#ctx0" brushRef="#br0" timeOffset="78427.57">28716 13564 0,'-35'106'219,"-71"194"-219,71-141 15,-124 105 1,53 19-1,53 140 1,53-70 0,18-1-1,35-105 1,-18-70 0,18-18-1,-18-89 1,53 54-1,1 34 1,-36-87 0,17 52-16,54 18 31,-1-52-15,36 52-1,0-71 1,-36-17-1,36-35 1,-89-18 0,1 0-1,317-335 1,18 17 0,670-528-1,-635 457 1,-300 213-1,-18-36 1,-52-299 15,-107 352-15,1 53 0,18 71-1,-36-53 1,-124-89-1,-176-87 1,142 140 0,140 71-16,-52-17 15,35 17 1,-71-35 0,-53 35-1,-194-53 1,283 88-1,-1 18 1,-52 0 0,35 0-1,-88 0 1,105 0 15,1 0-15,52 0-1,36 0 1,-71 36 0,71-36-1,17 0 1,-52 0 0</inkml:trace>
  <inkml:trace contextRef="#ctx0" brushRef="#br0" timeOffset="84505.87">28063 11218 0,'53'36'266,"106"-19"-266,123 19 16,-158-1-1,-71-35-15,105 17 16,-34-17 0,-71 0-1,0 0 1,-18 0-1,-17 0 1,17 0 0,106 0-1,-70 0 17,-18 0-17,-36 0 1,1 0 15,-1 0 78</inkml:trace>
  <inkml:trace contextRef="#ctx0" brushRef="#br0" timeOffset="87325.27">29404 10954 0,'0'35'250,"88"53"-250,18 53 16,-35-35 0,-18 0-16,35 35 15,-53-70 1,0-1 0,-17-52-1,17 17 1,-35 0-1,0-17 1,-35-18 297,17 0-313,-17 0 0,0 0 15,-1 0 16,19 0-31,-18 0 16,-1 0 0,1 0-1,-71 0 1,88 0 0,-17 0-1,0 0 1,17 0-16,1 0 15,-1 0 1,-17 0 0,-1 0-1,19 0 32,-1-18-47,18 1 16</inkml:trace>
  <inkml:trace contextRef="#ctx0" brushRef="#br0" timeOffset="102765.49">2346 6950 0,'-18'158'422,"1"-52"-407,-19 141 1,19 159-1,17-18 1,0-88 0,17-53-1,-17-71 1,18-52 0,0-19-16,-1 1 15,-17-17 1,18-1-1,-18 18 1,0-36 0,0-35 15,0-17-31,0 0 31,0-1-15,106-17 171,-18-17-171,71-1 0,141-17-1,-212 35 1,-35 0-16,35 0 15,0 0 1,53 0 0,0 0-1,71 0 1,17 0 0,54 0-1,-1 0 1,353-18-1,388-194 1,-900 212 0,-52 18 312,123 53-328,70-1 15,230 1 1,476-124 0,-811 53-1,71 0-15,122 0 16,-105 35 0,-17 0-1,69-35 1,142 18-1,-105 17 1,651 18 0,-475 53-1,17-35 1,194 52 15,-476-35-15,-106-52-1,-35-1 267,282 53-282,-159-35 15,71 0-15,141-53 16,-141 0 0,-141 0-1,35 0 1,35 0-1,1 0 1,-54 0 0,71 0-1,-88 0 1,-71 0 0,-18 0-1,1 17 16,-18-17-15</inkml:trace>
  <inkml:trace contextRef="#ctx0" brushRef="#br0" timeOffset="106779.37">2452 6914 0,'106'18'484,"123"0"-484,18-18 16,70-36-16,530-193 16,229-106-1,-388 194 1,-335 141 0,-106 0-1,105 0 1,1 0-1,335 0 1,-88-18 0,-494 18-1,-89 0 1,19-17 0,-389-371-1,0 335 1,441 70 218,177 71-234,299-17 16,107-18-1,-425-35 1,195-1 0,-247 18-1,36 1 1,493 140 0,35-35-1,477 194 1,-1076-264-1,88 17 1,-53-53 0,-141-35-1,211 89 204,-105-36-203,423-18-1,-88 18 1,-265-18 0,142 36-1,-212-54 1,-71 1-1,53-18 1,53 0 0,88 0-1,-123 0 1,-89 0 0,-34 0-16,34 0 15,124 53 16,-141-36-15,459 54 0,-283-36-1,-158 18 1,-36-53 0,-35 18 46,0 17-46,-18 18-1,-35 0-15,-52 0 0,16 35 16,-17 0 0,36-35 15,-36 71-16,53-36 1,18-18 0,-18 19-1,18-37 1,-1 107 0,19 176-1,-1-70 1,-52 88-1,34-159 1,1-88 0,17-36-1,18-17 1,0-35 0,-70 88-1,35-1 16,-1-34-15,-34 17 0,52-35-1,0 18 1,1-54 0,17 36-1,0-18 1,0-17-1</inkml:trace>
  <inkml:trace contextRef="#ctx0" brushRef="#br0" timeOffset="150778.93">24642 9684 0,'-71'0'250,"-105"53"-250,-71 52 16,-194 248-1,194-53 1,123-159 0,54-70-16,-19 52 15,-34 36 1,70-36 0,-17 160-1,17-142 1,17-71 15,36-52-15,0 17-1,0 1 1,0-1 0,0 0-1,0 36 1,18-1-1,123 124 1,0 0 0,-35-53-1,141 53 1,-88-105 0,52-1-1,-69-53 1,69-17-1,-34-18 1,105-18 15,-176 0-15,-53 18 0,35-35-1,-35 0 1,0-18-1,70-35 1,142-106 0,-142 88-1,71-35 1,106-159 0,282-212-1,-229 265 1,-283 177-1,-17 35 17,-17-1-1,-1-17-31,0-105 16,-17-160-1,-89 71 1,-88-35-1,36 123 1,-18 18 0,-35 18-1,-19-18 1,-34-36 0,70 107-1,-52-36 1,-107 53-1,18 0 17,1 53-17,34 0 1,0 71 15,160-36-15,-19 18-1,36-36 1,17-17 0,54 18-1,-36-18 1,35 0 0,18 18-1,-18-1-15,1 19 16,-18 16-1,17-16 1,0-19 0,18 1-1,0 17 1,0 18 0,-17 71-1,17-71 1,0-18-1,0 0 1,0-17 0,0-1-1,0 1 17,0 0-32,0-1 15,0 1 32,0-53 0</inkml:trace>
  <inkml:trace contextRef="#ctx0" brushRef="#br0" timeOffset="156321.54">20391 6438 0,'-53'-35'141,"-88"-18"-126,35 0 1,-18-17-1,71 34 1,-35 19 0,35-1-1,18 18 1,17 0 0,1 0-16,-19 0 15,19 0 16,-1 0-31,-35 0 47,53 18-47,0-1 16,0 1 0,0 35-1,0-36 1,0 19-1,0-1 1,0 0 0,0 1-1,35-19-15,-35 1 16,0 17 0,18-17-1,0-1 1,17 19-1,-17-36 1,-1 17 0,19-17 15,-19 0-15,1 36-1,-1-36 1,1 0-1,35 0 17,-35 0-17,-1 0 1,1 0 0,0 0-16,17 0 15,-18 0 1,1 0-1,35 0 17,35-18-32,-35 18 15,-18 0 17,-17 0-17,0 0 16,-1 0 94,1-18-109,-18 1-16,0-1 16,0 0-1,0-17 17,0-18-17,0 36-15,0-36 16,0 17-1,0 19 1,0-1 62,-18 18-62,1 0-1,-1 0 1,-17 0 0,17 0-1,-17 0 1,-53 0 15,35 0-15,17 0-1,19 0-15,-1 0 16,-17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9:50:57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11060 7408 0</inkml:trace>
  <inkml:trace contextRef="#ctx0" brushRef="#br0" timeOffset="218.33">11060 7408 0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AC685-F58A-4070-86AD-E3C05EE80ED7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DD532-E3A8-4406-9C84-BDC8FA1FD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937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97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89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481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829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79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9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951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05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375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497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21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08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671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485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307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465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4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842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545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53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437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943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784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9454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202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76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694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53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88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865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693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49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524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532-E3A8-4406-9C84-BDC8FA1FD1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5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536392"/>
      </p:ext>
    </p:extLst>
  </p:cSld>
  <p:clrMapOvr>
    <a:masterClrMapping/>
  </p:clrMapOvr>
  <p:transition spd="slow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464219"/>
      </p:ext>
    </p:extLst>
  </p:cSld>
  <p:clrMapOvr>
    <a:masterClrMapping/>
  </p:clrMapOvr>
  <p:transition spd="slow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6679A-7A8B-42C1-8967-FB7AD0859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3547347"/>
      </p:ext>
    </p:extLst>
  </p:cSld>
  <p:clrMapOvr>
    <a:masterClrMapping/>
  </p:clrMapOvr>
  <p:transition spd="slow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8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 advTm="3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7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2C1842-B63B-46E7-8CAF-3CBE874F1B35}"/>
              </a:ext>
            </a:extLst>
          </p:cNvPr>
          <p:cNvSpPr txBox="1"/>
          <p:nvPr/>
        </p:nvSpPr>
        <p:spPr>
          <a:xfrm>
            <a:off x="1765230" y="1765371"/>
            <a:ext cx="9006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accent2"/>
                </a:solidFill>
                <a:latin typeface="+mj-ea"/>
                <a:ea typeface="+mj-ea"/>
              </a:rPr>
              <a:t>Papers Report on Accelerating</a:t>
            </a:r>
          </a:p>
          <a:p>
            <a:r>
              <a:rPr lang="en-US" altLang="zh-CN" sz="5400">
                <a:solidFill>
                  <a:schemeClr val="accent2"/>
                </a:solidFill>
                <a:latin typeface="+mj-ea"/>
                <a:ea typeface="+mj-ea"/>
              </a:rPr>
              <a:t>Mechine Learning System</a:t>
            </a:r>
            <a:endParaRPr lang="zh-CN" altLang="en-US" sz="5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D9B43DE-BBAB-4745-87AA-97DB5E68DB2F}"/>
              </a:ext>
            </a:extLst>
          </p:cNvPr>
          <p:cNvSpPr/>
          <p:nvPr/>
        </p:nvSpPr>
        <p:spPr>
          <a:xfrm>
            <a:off x="8000104" y="4765512"/>
            <a:ext cx="2114550" cy="7209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Reporter : Jiaqi Li </a:t>
            </a:r>
          </a:p>
          <a:p>
            <a:pPr algn="ctr"/>
            <a:r>
              <a:rPr lang="en-US" altLang="zh-CN"/>
              <a:t>2021/04/14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566E948-C70C-42D1-8B5C-FEC2202829CD}"/>
              </a:ext>
            </a:extLst>
          </p:cNvPr>
          <p:cNvCxnSpPr>
            <a:cxnSpLocks/>
          </p:cNvCxnSpPr>
          <p:nvPr/>
        </p:nvCxnSpPr>
        <p:spPr>
          <a:xfrm>
            <a:off x="1307592" y="4114800"/>
            <a:ext cx="94644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13566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2964144" y="257431"/>
            <a:ext cx="690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High-Level Graph Optimization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Taso: optimizing deep learning computation with automatic generation of graph substitutions</a:t>
            </a: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FE73DA-3188-4171-ABED-20F0F949A97F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Introduction</a:t>
            </a:r>
            <a:endParaRPr lang="zh-CN" altLang="en-US" b="1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8ACBDAA-D5C6-4C94-9FAB-403D4F97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216" y="1579125"/>
            <a:ext cx="3308502" cy="30396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ABF6AF3-EA8B-46D0-B1BF-34E96FB32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181" y="1653293"/>
            <a:ext cx="3933363" cy="289131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F8CCD0D-C85A-4721-8E3C-C2DEF4E20DF0}"/>
              </a:ext>
            </a:extLst>
          </p:cNvPr>
          <p:cNvSpPr txBox="1"/>
          <p:nvPr/>
        </p:nvSpPr>
        <p:spPr>
          <a:xfrm>
            <a:off x="3348696" y="4740489"/>
            <a:ext cx="3604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Drawbacks</a:t>
            </a:r>
            <a:r>
              <a:rPr lang="en-US" altLang="zh-CN"/>
              <a:t> : </a:t>
            </a:r>
          </a:p>
          <a:p>
            <a:pPr marL="342900" indent="-342900">
              <a:buAutoNum type="arabicPeriod"/>
            </a:pPr>
            <a:r>
              <a:rPr lang="en-US" altLang="zh-CN"/>
              <a:t>Maintainability</a:t>
            </a:r>
          </a:p>
          <a:p>
            <a:pPr marL="342900" indent="-342900">
              <a:buAutoNum type="arabicPeriod"/>
            </a:pPr>
            <a:r>
              <a:rPr lang="en-US" altLang="zh-CN"/>
              <a:t>Data layout</a:t>
            </a:r>
          </a:p>
          <a:p>
            <a:pPr marL="342900" indent="-342900">
              <a:buAutoNum type="arabicPeriod"/>
            </a:pPr>
            <a:r>
              <a:rPr lang="en-US" altLang="zh-CN"/>
              <a:t>Correctness</a:t>
            </a:r>
          </a:p>
          <a:p>
            <a:pPr marL="342900" indent="-342900">
              <a:buAutoNum type="arabicPeriod"/>
            </a:pPr>
            <a:r>
              <a:rPr lang="en-US" altLang="zh-CN"/>
              <a:t>Suboptimal</a:t>
            </a:r>
          </a:p>
          <a:p>
            <a:pPr marL="342900" indent="-342900">
              <a:buAutoNum type="arabicPeriod"/>
            </a:pPr>
            <a:endParaRPr lang="en-US" altLang="zh-CN"/>
          </a:p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AF0B3-A0DC-4ABB-8C5B-38C875A2573B}"/>
              </a:ext>
            </a:extLst>
          </p:cNvPr>
          <p:cNvSpPr txBox="1"/>
          <p:nvPr/>
        </p:nvSpPr>
        <p:spPr>
          <a:xfrm>
            <a:off x="7590350" y="4752494"/>
            <a:ext cx="3684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Optimizations</a:t>
            </a:r>
            <a:r>
              <a:rPr lang="en-US" altLang="zh-CN"/>
              <a:t> :</a:t>
            </a:r>
          </a:p>
          <a:p>
            <a:pPr marL="342900" indent="-342900">
              <a:buAutoNum type="arabicPeriod"/>
            </a:pPr>
            <a:r>
              <a:rPr lang="en-US" altLang="zh-CN"/>
              <a:t>Generating substitutions</a:t>
            </a:r>
          </a:p>
          <a:p>
            <a:pPr marL="342900" indent="-342900">
              <a:buAutoNum type="arabicPeriod"/>
            </a:pPr>
            <a:r>
              <a:rPr lang="en-US" altLang="zh-CN"/>
              <a:t>Joint optimization</a:t>
            </a:r>
          </a:p>
          <a:p>
            <a:pPr marL="342900" indent="-342900">
              <a:buAutoNum type="arabicPeriod"/>
            </a:pPr>
            <a:r>
              <a:rPr lang="en-US" altLang="zh-CN"/>
              <a:t>Formal verification</a:t>
            </a:r>
          </a:p>
          <a:p>
            <a:pPr marL="342900" indent="-342900">
              <a:buAutoNum type="arabicPeriod"/>
            </a:pPr>
            <a:r>
              <a:rPr lang="en-US" altLang="zh-CN"/>
              <a:t>Evaluation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348693"/>
      </p:ext>
    </p:extLst>
  </p:cSld>
  <p:clrMapOvr>
    <a:masterClrMapping/>
  </p:clrMapOvr>
  <p:transition spd="slow" advTm="3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2964144" y="257431"/>
            <a:ext cx="690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High-Level Graph Optimization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Taso: optimizing deep learning computation with automatic generation of graph substitutions</a:t>
            </a: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D91726-49B2-45B1-A70E-FB6A6C7649D7}"/>
              </a:ext>
            </a:extLst>
          </p:cNvPr>
          <p:cNvSpPr txBox="1"/>
          <p:nvPr/>
        </p:nvSpPr>
        <p:spPr>
          <a:xfrm>
            <a:off x="856527" y="1770927"/>
            <a:ext cx="3854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Graph Subtitution Generator</a:t>
            </a:r>
          </a:p>
          <a:p>
            <a:endParaRPr lang="en-US" altLang="zh-CN" b="1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5259BB6-25B3-44B8-82E5-1FAE800A2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940" y="1472925"/>
            <a:ext cx="4419019" cy="516027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BB5F7CD-D242-4FCF-AB0F-FD4F36247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5" y="3238958"/>
            <a:ext cx="4474113" cy="29963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AB86AEAC-EED1-4A86-AD98-70F5BDEC3234}"/>
              </a:ext>
            </a:extLst>
          </p:cNvPr>
          <p:cNvSpPr txBox="1"/>
          <p:nvPr/>
        </p:nvSpPr>
        <p:spPr>
          <a:xfrm>
            <a:off x="856527" y="2567186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Step 1</a:t>
            </a:r>
            <a:r>
              <a:rPr lang="en-US" altLang="zh-CN"/>
              <a:t>: Enumerating potential graphs and collecting their fingerprints</a:t>
            </a:r>
            <a:endParaRPr lang="en-US" altLang="zh-CN" b="1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A3FCD77-90D1-4E68-BD3D-0236E47277C1}"/>
              </a:ext>
            </a:extLst>
          </p:cNvPr>
          <p:cNvSpPr txBox="1"/>
          <p:nvPr/>
        </p:nvSpPr>
        <p:spPr>
          <a:xfrm>
            <a:off x="856527" y="389642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Step 2</a:t>
            </a:r>
            <a:r>
              <a:rPr lang="en-US" altLang="zh-CN"/>
              <a:t>: Testing graphs with identical fingerprint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960970"/>
      </p:ext>
    </p:extLst>
  </p:cSld>
  <p:clrMapOvr>
    <a:masterClrMapping/>
  </p:clrMapOvr>
  <p:transition spd="slow" advTm="3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2964144" y="257431"/>
            <a:ext cx="690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High-Level Graph Optimization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Taso: optimizing deep learning computation with automatic generation of graph substitutions</a:t>
            </a: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D91726-49B2-45B1-A70E-FB6A6C7649D7}"/>
              </a:ext>
            </a:extLst>
          </p:cNvPr>
          <p:cNvSpPr txBox="1"/>
          <p:nvPr/>
        </p:nvSpPr>
        <p:spPr>
          <a:xfrm>
            <a:off x="856527" y="1770927"/>
            <a:ext cx="3854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Graph Subtitution Verifier</a:t>
            </a:r>
          </a:p>
          <a:p>
            <a:endParaRPr lang="en-US" altLang="zh-CN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3BC315-8450-4E0F-B702-C06D27697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5" y="2249396"/>
            <a:ext cx="5069116" cy="43511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7B56A3-7867-4453-9F3E-08E15383A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" r="1846"/>
          <a:stretch/>
        </p:blipFill>
        <p:spPr>
          <a:xfrm>
            <a:off x="4953739" y="1710031"/>
            <a:ext cx="7238261" cy="45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2037"/>
      </p:ext>
    </p:extLst>
  </p:cSld>
  <p:clrMapOvr>
    <a:masterClrMapping/>
  </p:clrMapOvr>
  <p:transition spd="slow" advTm="3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2964144" y="257431"/>
            <a:ext cx="690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High-Level Graph Optimization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Taso: optimizing deep learning computation with automatic generation of graph substitutions</a:t>
            </a: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D91726-49B2-45B1-A70E-FB6A6C7649D7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Pruning Redundant Substitutions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2BF6F9D-5A28-4CF1-A078-F33FDD4C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96" y="1629531"/>
            <a:ext cx="4641570" cy="24704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09C9D-C647-4506-BDEE-88945EA8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59" y="2193777"/>
            <a:ext cx="4641570" cy="45081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CA1335-2650-42D7-8C66-15A879E02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91391"/>
            <a:ext cx="5117590" cy="217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69858"/>
      </p:ext>
    </p:extLst>
  </p:cSld>
  <p:clrMapOvr>
    <a:masterClrMapping/>
  </p:clrMapOvr>
  <p:transition spd="slow" advTm="3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2964144" y="257431"/>
            <a:ext cx="690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High-Level Graph Optimization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Taso: optimizing deep learning computation with automatic generation of graph substitutions</a:t>
            </a: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D91726-49B2-45B1-A70E-FB6A6C7649D7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Joint Optimizer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5A52CB-E2D0-44AD-AA5A-38A39602B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35" y="2290438"/>
            <a:ext cx="4840709" cy="41046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CCE865-5630-4689-971C-8C2B0E1EC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43" b="1373"/>
          <a:stretch/>
        </p:blipFill>
        <p:spPr>
          <a:xfrm>
            <a:off x="5775960" y="1577178"/>
            <a:ext cx="5883629" cy="53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18323"/>
      </p:ext>
    </p:extLst>
  </p:cSld>
  <p:clrMapOvr>
    <a:masterClrMapping/>
  </p:clrMapOvr>
  <p:transition spd="slow" advTm="3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2964144" y="257431"/>
            <a:ext cx="690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High-Level Graph Optimization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Taso: optimizing deep learning computation with automatic generation of graph substitutions</a:t>
            </a: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D91726-49B2-45B1-A70E-FB6A6C7649D7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Evaluation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39783D-4D2F-4EAB-AF70-46194AC4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18" y="2300501"/>
            <a:ext cx="11044755" cy="44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0767"/>
      </p:ext>
    </p:extLst>
  </p:cSld>
  <p:clrMapOvr>
    <a:masterClrMapping/>
  </p:clrMapOvr>
  <p:transition spd="slow" advTm="3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2233705" y="261964"/>
            <a:ext cx="809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Low-Level Loop Program Optimization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40E269-B1FE-4A75-B457-1F15F60EAF4C}"/>
              </a:ext>
            </a:extLst>
          </p:cNvPr>
          <p:cNvSpPr txBox="1"/>
          <p:nvPr/>
        </p:nvSpPr>
        <p:spPr>
          <a:xfrm>
            <a:off x="730261" y="1683076"/>
            <a:ext cx="5552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Low-level optimizations </a:t>
            </a:r>
            <a:r>
              <a:rPr lang="en-US" altLang="zh-CN">
                <a:solidFill>
                  <a:srgbClr val="FF0000"/>
                </a:solidFill>
              </a:rPr>
              <a:t>process and map the operators </a:t>
            </a:r>
            <a:r>
              <a:rPr lang="en-US" altLang="zh-CN"/>
              <a:t>in the graph, which are generally </a:t>
            </a:r>
            <a:r>
              <a:rPr lang="en-US" altLang="zh-CN">
                <a:solidFill>
                  <a:srgbClr val="FF0000"/>
                </a:solidFill>
              </a:rPr>
              <a:t>loop programs </a:t>
            </a:r>
            <a:r>
              <a:rPr lang="en-US" altLang="zh-CN"/>
              <a:t>in deep learning networks.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56D705-1BB6-41A6-8A73-8B8C5B412445}"/>
              </a:ext>
            </a:extLst>
          </p:cNvPr>
          <p:cNvSpPr txBox="1"/>
          <p:nvPr/>
        </p:nvSpPr>
        <p:spPr>
          <a:xfrm>
            <a:off x="737862" y="2715707"/>
            <a:ext cx="60453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Vendor-Provided Kernel Libraries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cuDNN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cuBlas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MKL-DNN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Search-Based Compilation and Automated Generation of Tensor Program (Template)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Tvm: an automated end-to-end optimizing compiler for deep learning. 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Learning to optimize halide with tree search and random programs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Tensor comprehensions: framework-agnostic high-performance machine learning abstractions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Flextensor: an automatic schedule exploration and optimization framework for tensor computation on heterogeneous system</a:t>
            </a:r>
          </a:p>
          <a:p>
            <a:r>
              <a:rPr lang="en-US" altLang="zh-CN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Ansor: Generating High-Performance Tensor Programs for Deep Learning</a:t>
            </a:r>
          </a:p>
          <a:p>
            <a:r>
              <a:rPr lang="en-US" altLang="zh-CN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Function Based Performance Optimization of Deep Learning Workloads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Opentuner: an extensible framework for program autotuning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Autophase: compiler phase-ordering for hls with deep reinforcement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Polyhedral Compilation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A practical automatic polyhedral parallelizer and locality optimizer.</a:t>
            </a:r>
          </a:p>
          <a:p>
            <a:r>
              <a:rPr lang="da-DK" altLang="zh-CN" sz="1200">
                <a:latin typeface="Arial" panose="020B0604020202020204" pitchFamily="34" charset="0"/>
                <a:cs typeface="Arial" panose="020B0604020202020204" pitchFamily="34" charset="0"/>
              </a:rPr>
              <a:t>Polyhedral parallel code generation for cuda. 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/>
              <a:t>……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5177D1-EB3D-4846-ABB3-E793A337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91" y="1447281"/>
            <a:ext cx="2687458" cy="28068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42E68A-2707-4B78-9C8B-89E6F7BA4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873" y="1951290"/>
            <a:ext cx="2747127" cy="17110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4FA575-152A-49DF-82DB-18F10FEDC0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4" b="6057"/>
          <a:stretch/>
        </p:blipFill>
        <p:spPr>
          <a:xfrm>
            <a:off x="7599680" y="4424134"/>
            <a:ext cx="3854458" cy="22734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BA673F-7F7B-4607-888F-3CC547EAE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64" y="1504252"/>
            <a:ext cx="6060076" cy="118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1354"/>
      </p:ext>
    </p:extLst>
  </p:cSld>
  <p:clrMapOvr>
    <a:masterClrMapping/>
  </p:clrMapOvr>
  <p:transition spd="slow" advTm="3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Value Function Based Performance Optimization of Deep Learning Workloads</a:t>
            </a: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0316D7-2552-4AD2-869D-1920EE4C5E5F}"/>
              </a:ext>
            </a:extLst>
          </p:cNvPr>
          <p:cNvSpPr txBox="1"/>
          <p:nvPr/>
        </p:nvSpPr>
        <p:spPr>
          <a:xfrm>
            <a:off x="2233705" y="261964"/>
            <a:ext cx="809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Low-Level Loop Program Optimization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6C950B-34CA-4F41-91B9-8CACEB1066A6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Background</a:t>
            </a:r>
            <a:endParaRPr lang="zh-CN" altLang="en-US" b="1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EF3F808-87C8-4A6B-952F-148DE6C63985}"/>
              </a:ext>
            </a:extLst>
          </p:cNvPr>
          <p:cNvSpPr txBox="1"/>
          <p:nvPr/>
        </p:nvSpPr>
        <p:spPr>
          <a:xfrm>
            <a:off x="937155" y="2439813"/>
            <a:ext cx="10399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TF &amp; Pytorch </a:t>
            </a:r>
            <a:r>
              <a:rPr lang="zh-CN" altLang="en-US"/>
              <a:t>：</a:t>
            </a:r>
            <a:r>
              <a:rPr lang="en-US" altLang="zh-CN"/>
              <a:t>develop and maintain a set of operator by human expertises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Halide &amp; TVM </a:t>
            </a:r>
            <a:r>
              <a:rPr lang="en-US" altLang="zh-CN"/>
              <a:t>: represent tensor computations using a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declarative domain specific language</a:t>
            </a:r>
            <a:r>
              <a:rPr lang="en-US" altLang="zh-CN"/>
              <a:t> based on Einstein’s notation. This approach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abstracts away key implementation </a:t>
            </a:r>
            <a:r>
              <a:rPr lang="en-US" altLang="zh-CN"/>
              <a:t>choices such as loop ordering, blocking, vectorization, unrolling, inlining, or parallelization, and leaves it up to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the compiler to figure out which solution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04A37B0-1936-4EA5-893E-3EE72F3D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27" y="3999164"/>
            <a:ext cx="6944259" cy="229523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56A07C0-3E45-419D-847C-83379D6D01C8}"/>
              </a:ext>
            </a:extLst>
          </p:cNvPr>
          <p:cNvSpPr txBox="1"/>
          <p:nvPr/>
        </p:nvSpPr>
        <p:spPr>
          <a:xfrm>
            <a:off x="8451541" y="4951473"/>
            <a:ext cx="363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How to Schedule?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31467"/>
      </p:ext>
    </p:extLst>
  </p:cSld>
  <p:clrMapOvr>
    <a:masterClrMapping/>
  </p:clrMapOvr>
  <p:transition spd="slow" advTm="3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Value Function Based Performance Optimization of Deep Learning Workloads</a:t>
            </a: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0316D7-2552-4AD2-869D-1920EE4C5E5F}"/>
              </a:ext>
            </a:extLst>
          </p:cNvPr>
          <p:cNvSpPr txBox="1"/>
          <p:nvPr/>
        </p:nvSpPr>
        <p:spPr>
          <a:xfrm>
            <a:off x="2233705" y="261964"/>
            <a:ext cx="809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Low-Level Loop Program Optimization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92BDC7-929A-41F1-8416-CE5561F62E34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Automated Scheduling</a:t>
            </a:r>
            <a:endParaRPr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7418A1-E4D1-4A0A-B317-9ADC2E678D2E}"/>
              </a:ext>
            </a:extLst>
          </p:cNvPr>
          <p:cNvSpPr txBox="1"/>
          <p:nvPr/>
        </p:nvSpPr>
        <p:spPr>
          <a:xfrm>
            <a:off x="856527" y="2470194"/>
            <a:ext cx="7417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Problem : choosing the best schedule amongst all the possible options</a:t>
            </a:r>
          </a:p>
          <a:p>
            <a:r>
              <a:rPr lang="en-US" altLang="zh-CN"/>
              <a:t>Method : Deterministic Markov Decision Process (MDP)</a:t>
            </a: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6E8F5C5-4EBE-4A4E-863A-D7E09A52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353" y="1842837"/>
            <a:ext cx="3558366" cy="43640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82288A5-14CF-48FD-B67E-05B2A1C9C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27" y="3235127"/>
            <a:ext cx="6287517" cy="275163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59865F9-52B3-49A4-9BA5-522107237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347" y="6155099"/>
            <a:ext cx="3558366" cy="59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30957"/>
      </p:ext>
    </p:extLst>
  </p:cSld>
  <p:clrMapOvr>
    <a:masterClrMapping/>
  </p:clrMapOvr>
  <p:transition spd="slow" advTm="3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Value Function Based Performance Optimization of Deep Learning Workloads</a:t>
            </a: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0316D7-2552-4AD2-869D-1920EE4C5E5F}"/>
              </a:ext>
            </a:extLst>
          </p:cNvPr>
          <p:cNvSpPr txBox="1"/>
          <p:nvPr/>
        </p:nvSpPr>
        <p:spPr>
          <a:xfrm>
            <a:off x="2233705" y="261964"/>
            <a:ext cx="809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Low-Level Loop Program Optimization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C6B4F0-BDDD-4449-91FE-BFE253120C4C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Evaluation</a:t>
            </a:r>
            <a:endParaRPr lang="zh-CN" altLang="en-US" b="1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2027269-2E15-4780-9321-D0A2EC1F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16" y="2279913"/>
            <a:ext cx="9343916" cy="45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18391"/>
      </p:ext>
    </p:extLst>
  </p:cSld>
  <p:clrMapOvr>
    <a:masterClrMapping/>
  </p:clrMapOvr>
  <p:transition spd="slow" advTm="3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C108C0FF-F110-4B62-BBBC-335B9FD2E54B}"/>
              </a:ext>
            </a:extLst>
          </p:cNvPr>
          <p:cNvGrpSpPr/>
          <p:nvPr/>
        </p:nvGrpSpPr>
        <p:grpSpPr>
          <a:xfrm>
            <a:off x="739140" y="467102"/>
            <a:ext cx="10713720" cy="936764"/>
            <a:chOff x="739140" y="484857"/>
            <a:chExt cx="10713720" cy="936764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44FC132-D4D1-43C5-B75A-CE667BDCAE57}"/>
                </a:ext>
              </a:extLst>
            </p:cNvPr>
            <p:cNvSpPr txBox="1"/>
            <p:nvPr/>
          </p:nvSpPr>
          <p:spPr>
            <a:xfrm>
              <a:off x="3776662" y="484857"/>
              <a:ext cx="46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CONTENTS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75AC6D1-1322-41FC-BFD5-E603ED9892C4}"/>
                </a:ext>
              </a:extLst>
            </p:cNvPr>
            <p:cNvGrpSpPr/>
            <p:nvPr/>
          </p:nvGrpSpPr>
          <p:grpSpPr>
            <a:xfrm>
              <a:off x="739140" y="1121985"/>
              <a:ext cx="10713720" cy="299636"/>
              <a:chOff x="739140" y="1022925"/>
              <a:chExt cx="10713720" cy="299636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5A44B696-8899-4CE2-A6DB-CD96C0ACC1E8}"/>
                  </a:ext>
                </a:extLst>
              </p:cNvPr>
              <p:cNvGrpSpPr/>
              <p:nvPr/>
            </p:nvGrpSpPr>
            <p:grpSpPr>
              <a:xfrm>
                <a:off x="5909578" y="1022925"/>
                <a:ext cx="372844" cy="299636"/>
                <a:chOff x="5410200" y="1130300"/>
                <a:chExt cx="727650" cy="584775"/>
              </a:xfrm>
            </p:grpSpPr>
            <p:sp>
              <p:nvSpPr>
                <p:cNvPr id="3" name="圆: 空心 2">
                  <a:extLst>
                    <a:ext uri="{FF2B5EF4-FFF2-40B4-BE49-F238E27FC236}">
                      <a16:creationId xmlns:a16="http://schemas.microsoft.com/office/drawing/2014/main" id="{A98E9C5F-A446-4414-A2C5-7F639CD43A07}"/>
                    </a:ext>
                  </a:extLst>
                </p:cNvPr>
                <p:cNvSpPr/>
                <p:nvPr/>
              </p:nvSpPr>
              <p:spPr>
                <a:xfrm>
                  <a:off x="5410200" y="1130300"/>
                  <a:ext cx="584775" cy="584775"/>
                </a:xfrm>
                <a:prstGeom prst="donut">
                  <a:avLst>
                    <a:gd name="adj" fmla="val 966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圆: 空心 3">
                  <a:extLst>
                    <a:ext uri="{FF2B5EF4-FFF2-40B4-BE49-F238E27FC236}">
                      <a16:creationId xmlns:a16="http://schemas.microsoft.com/office/drawing/2014/main" id="{0CFF63A1-6D05-42C0-AB23-7F778D8A33AF}"/>
                    </a:ext>
                  </a:extLst>
                </p:cNvPr>
                <p:cNvSpPr/>
                <p:nvPr/>
              </p:nvSpPr>
              <p:spPr>
                <a:xfrm>
                  <a:off x="5852100" y="1327151"/>
                  <a:ext cx="285750" cy="285750"/>
                </a:xfrm>
                <a:prstGeom prst="donut">
                  <a:avLst>
                    <a:gd name="adj" fmla="val 15679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7A5AB50E-529E-454E-ACD7-5A3318508A8F}"/>
                  </a:ext>
                </a:extLst>
              </p:cNvPr>
              <p:cNvCxnSpPr/>
              <p:nvPr/>
            </p:nvCxnSpPr>
            <p:spPr>
              <a:xfrm>
                <a:off x="739140" y="1172743"/>
                <a:ext cx="5036820" cy="0"/>
              </a:xfrm>
              <a:prstGeom prst="line">
                <a:avLst/>
              </a:prstGeom>
              <a:ln w="31750" cap="rnd">
                <a:solidFill>
                  <a:schemeClr val="accent2">
                    <a:lumMod val="20000"/>
                    <a:lumOff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4AAC7670-9AD1-46D5-AAF4-342CBEE92D05}"/>
                  </a:ext>
                </a:extLst>
              </p:cNvPr>
              <p:cNvCxnSpPr/>
              <p:nvPr/>
            </p:nvCxnSpPr>
            <p:spPr>
              <a:xfrm>
                <a:off x="6416040" y="1172743"/>
                <a:ext cx="5036820" cy="0"/>
              </a:xfrm>
              <a:prstGeom prst="line">
                <a:avLst/>
              </a:prstGeom>
              <a:ln w="31750" cap="rnd">
                <a:solidFill>
                  <a:schemeClr val="accent2">
                    <a:lumMod val="20000"/>
                    <a:lumOff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BA55293-3DA1-4F0D-BD84-CAF0CDA7CED8}"/>
              </a:ext>
            </a:extLst>
          </p:cNvPr>
          <p:cNvGrpSpPr/>
          <p:nvPr/>
        </p:nvGrpSpPr>
        <p:grpSpPr>
          <a:xfrm>
            <a:off x="739140" y="1879926"/>
            <a:ext cx="10076128" cy="4460013"/>
            <a:chOff x="739140" y="1862170"/>
            <a:chExt cx="10076128" cy="446001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4456C1B-55F5-4B97-8653-2D7CB5CC79C8}"/>
                </a:ext>
              </a:extLst>
            </p:cNvPr>
            <p:cNvGrpSpPr/>
            <p:nvPr/>
          </p:nvGrpSpPr>
          <p:grpSpPr>
            <a:xfrm>
              <a:off x="739140" y="1862170"/>
              <a:ext cx="4719268" cy="917404"/>
              <a:chOff x="739140" y="2305050"/>
              <a:chExt cx="4719268" cy="917404"/>
            </a:xfrm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37E35CFA-FFDA-43B2-8FED-1DB1810646A2}"/>
                  </a:ext>
                </a:extLst>
              </p:cNvPr>
              <p:cNvSpPr/>
              <p:nvPr/>
            </p:nvSpPr>
            <p:spPr>
              <a:xfrm>
                <a:off x="739140" y="2305050"/>
                <a:ext cx="914398" cy="914398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E9AB9341-47D3-4583-B7A7-3FCC8B36A0B3}"/>
                  </a:ext>
                </a:extLst>
              </p:cNvPr>
              <p:cNvCxnSpPr>
                <a:cxnSpLocks/>
                <a:stCxn id="74" idx="6"/>
              </p:cNvCxnSpPr>
              <p:nvPr/>
            </p:nvCxnSpPr>
            <p:spPr>
              <a:xfrm>
                <a:off x="1653538" y="2762249"/>
                <a:ext cx="480062" cy="0"/>
              </a:xfrm>
              <a:prstGeom prst="line">
                <a:avLst/>
              </a:prstGeom>
              <a:ln w="28575">
                <a:solidFill>
                  <a:schemeClr val="accent2">
                    <a:lumMod val="20000"/>
                    <a:lumOff val="8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ABAA2D7C-DCE1-4ECD-8D01-9FF17C707065}"/>
                  </a:ext>
                </a:extLst>
              </p:cNvPr>
              <p:cNvSpPr txBox="1"/>
              <p:nvPr/>
            </p:nvSpPr>
            <p:spPr>
              <a:xfrm>
                <a:off x="843914" y="2439083"/>
                <a:ext cx="704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accent2"/>
                    </a:solidFill>
                  </a:rPr>
                  <a:t>01</a:t>
                </a:r>
                <a:endParaRPr lang="zh-CN" altLang="en-US" sz="3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9A34C826-599E-428B-AD66-DD57FFD67AB0}"/>
                  </a:ext>
                </a:extLst>
              </p:cNvPr>
              <p:cNvSpPr/>
              <p:nvPr/>
            </p:nvSpPr>
            <p:spPr>
              <a:xfrm>
                <a:off x="2085975" y="2714623"/>
                <a:ext cx="95250" cy="952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244B3705-DB6F-478B-BE9C-0FFE3D03D5BB}"/>
                  </a:ext>
                </a:extLst>
              </p:cNvPr>
              <p:cNvSpPr txBox="1"/>
              <p:nvPr/>
            </p:nvSpPr>
            <p:spPr>
              <a:xfrm>
                <a:off x="2297906" y="2514568"/>
                <a:ext cx="31605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chemeClr val="accent2"/>
                    </a:solidFill>
                    <a:latin typeface="+mj-ea"/>
                    <a:ea typeface="+mj-ea"/>
                  </a:rPr>
                  <a:t>Introduction to Machine Learning System</a:t>
                </a:r>
                <a:endParaRPr lang="zh-CN" altLang="en-US" sz="2000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9AC2ACB-250E-4C39-934F-E7BE79D9E35B}"/>
                </a:ext>
              </a:extLst>
            </p:cNvPr>
            <p:cNvGrpSpPr/>
            <p:nvPr/>
          </p:nvGrpSpPr>
          <p:grpSpPr>
            <a:xfrm>
              <a:off x="739140" y="3479586"/>
              <a:ext cx="5241782" cy="917404"/>
              <a:chOff x="739140" y="2305050"/>
              <a:chExt cx="5241782" cy="917404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BB45EAF-CC9C-4E3C-B2A8-BD209C9D988A}"/>
                  </a:ext>
                </a:extLst>
              </p:cNvPr>
              <p:cNvSpPr/>
              <p:nvPr/>
            </p:nvSpPr>
            <p:spPr>
              <a:xfrm>
                <a:off x="739140" y="2305050"/>
                <a:ext cx="914398" cy="914398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058A6482-F85E-4A8C-8910-E0098196911E}"/>
                  </a:ext>
                </a:extLst>
              </p:cNvPr>
              <p:cNvCxnSpPr>
                <a:cxnSpLocks/>
                <a:stCxn id="68" idx="6"/>
              </p:cNvCxnSpPr>
              <p:nvPr/>
            </p:nvCxnSpPr>
            <p:spPr>
              <a:xfrm>
                <a:off x="1653538" y="2762249"/>
                <a:ext cx="480062" cy="0"/>
              </a:xfrm>
              <a:prstGeom prst="line">
                <a:avLst/>
              </a:prstGeom>
              <a:ln w="28575">
                <a:solidFill>
                  <a:schemeClr val="accent2">
                    <a:lumMod val="20000"/>
                    <a:lumOff val="8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2694E8F-ECDB-44B7-8BDC-F9C7CCF735E7}"/>
                  </a:ext>
                </a:extLst>
              </p:cNvPr>
              <p:cNvSpPr txBox="1"/>
              <p:nvPr/>
            </p:nvSpPr>
            <p:spPr>
              <a:xfrm>
                <a:off x="843914" y="2439083"/>
                <a:ext cx="704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accent2"/>
                    </a:solidFill>
                  </a:rPr>
                  <a:t>02</a:t>
                </a:r>
                <a:endParaRPr lang="zh-CN" altLang="en-US" sz="3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BC37C220-CF9B-45D5-BE34-BE5FE63B9C13}"/>
                  </a:ext>
                </a:extLst>
              </p:cNvPr>
              <p:cNvSpPr/>
              <p:nvPr/>
            </p:nvSpPr>
            <p:spPr>
              <a:xfrm>
                <a:off x="2085975" y="2714623"/>
                <a:ext cx="95250" cy="952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53CA628-D781-4025-979C-EF807EAD7349}"/>
                  </a:ext>
                </a:extLst>
              </p:cNvPr>
              <p:cNvSpPr txBox="1"/>
              <p:nvPr/>
            </p:nvSpPr>
            <p:spPr>
              <a:xfrm>
                <a:off x="2297906" y="2514568"/>
                <a:ext cx="31605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chemeClr val="accent2"/>
                    </a:solidFill>
                    <a:latin typeface="+mj-ea"/>
                    <a:ea typeface="+mj-ea"/>
                  </a:rPr>
                  <a:t>Model Compress/Acceleration</a:t>
                </a:r>
                <a:endParaRPr lang="zh-CN" altLang="en-US" sz="2000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6E033EBB-AF1B-402A-B3FB-B60D24CA0301}"/>
                  </a:ext>
                </a:extLst>
              </p:cNvPr>
              <p:cNvSpPr txBox="1"/>
              <p:nvPr/>
            </p:nvSpPr>
            <p:spPr>
              <a:xfrm>
                <a:off x="2345531" y="2857528"/>
                <a:ext cx="3635391" cy="351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200"/>
                  </a:lnSpc>
                  <a:defRPr/>
                </a:pPr>
                <a:endParaRPr lang="zh-CN" altLang="en-US" sz="1400" kern="0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0E36527-905D-4F4D-A085-1F8C83AC438A}"/>
                </a:ext>
              </a:extLst>
            </p:cNvPr>
            <p:cNvGrpSpPr/>
            <p:nvPr/>
          </p:nvGrpSpPr>
          <p:grpSpPr>
            <a:xfrm>
              <a:off x="739140" y="5097002"/>
              <a:ext cx="4719268" cy="1225181"/>
              <a:chOff x="739140" y="2305050"/>
              <a:chExt cx="4719268" cy="1225181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0DD2827-BF51-416A-9C3E-FE39DBA4D4FD}"/>
                  </a:ext>
                </a:extLst>
              </p:cNvPr>
              <p:cNvSpPr/>
              <p:nvPr/>
            </p:nvSpPr>
            <p:spPr>
              <a:xfrm>
                <a:off x="739140" y="2305050"/>
                <a:ext cx="914398" cy="914398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D29CAA7E-67D8-45C2-B24E-5BC774C771F2}"/>
                  </a:ext>
                </a:extLst>
              </p:cNvPr>
              <p:cNvCxnSpPr>
                <a:cxnSpLocks/>
                <a:stCxn id="62" idx="6"/>
              </p:cNvCxnSpPr>
              <p:nvPr/>
            </p:nvCxnSpPr>
            <p:spPr>
              <a:xfrm>
                <a:off x="1653538" y="2762249"/>
                <a:ext cx="480062" cy="0"/>
              </a:xfrm>
              <a:prstGeom prst="line">
                <a:avLst/>
              </a:prstGeom>
              <a:ln w="28575">
                <a:solidFill>
                  <a:schemeClr val="accent2">
                    <a:lumMod val="20000"/>
                    <a:lumOff val="8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8307BFE6-8D33-4C79-821C-C8980B3E95F5}"/>
                  </a:ext>
                </a:extLst>
              </p:cNvPr>
              <p:cNvSpPr txBox="1"/>
              <p:nvPr/>
            </p:nvSpPr>
            <p:spPr>
              <a:xfrm>
                <a:off x="843914" y="2439083"/>
                <a:ext cx="704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accent2"/>
                    </a:solidFill>
                  </a:rPr>
                  <a:t>03</a:t>
                </a:r>
                <a:endParaRPr lang="zh-CN" altLang="en-US" sz="3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0AF5A265-F4B0-41C4-88C6-8E4B8B0A1E1C}"/>
                  </a:ext>
                </a:extLst>
              </p:cNvPr>
              <p:cNvSpPr/>
              <p:nvPr/>
            </p:nvSpPr>
            <p:spPr>
              <a:xfrm>
                <a:off x="2085975" y="2714623"/>
                <a:ext cx="95250" cy="952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2CE347C-800C-4131-A635-2EEA49ACE1E4}"/>
                  </a:ext>
                </a:extLst>
              </p:cNvPr>
              <p:cNvSpPr txBox="1"/>
              <p:nvPr/>
            </p:nvSpPr>
            <p:spPr>
              <a:xfrm>
                <a:off x="2297906" y="2514568"/>
                <a:ext cx="316050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chemeClr val="accent2"/>
                    </a:solidFill>
                    <a:latin typeface="+mj-ea"/>
                    <a:ea typeface="+mj-ea"/>
                  </a:rPr>
                  <a:t>High-Level Graph Optimization</a:t>
                </a:r>
                <a:endParaRPr lang="zh-CN" altLang="en-US" sz="2000">
                  <a:solidFill>
                    <a:schemeClr val="accent2"/>
                  </a:solidFill>
                  <a:latin typeface="+mj-ea"/>
                  <a:ea typeface="+mj-ea"/>
                </a:endParaRPr>
              </a:p>
              <a:p>
                <a:endParaRPr lang="zh-CN" altLang="en-US" sz="2000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7CE5A32-131F-4A07-AF82-94E617B7581B}"/>
                </a:ext>
              </a:extLst>
            </p:cNvPr>
            <p:cNvGrpSpPr/>
            <p:nvPr/>
          </p:nvGrpSpPr>
          <p:grpSpPr>
            <a:xfrm>
              <a:off x="6096000" y="1862170"/>
              <a:ext cx="4719268" cy="917404"/>
              <a:chOff x="739140" y="2305050"/>
              <a:chExt cx="4719268" cy="917404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D9BAC8F8-0B11-451B-8291-5497744930C7}"/>
                  </a:ext>
                </a:extLst>
              </p:cNvPr>
              <p:cNvSpPr/>
              <p:nvPr/>
            </p:nvSpPr>
            <p:spPr>
              <a:xfrm>
                <a:off x="739140" y="2305050"/>
                <a:ext cx="914398" cy="914398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639FDC66-9F97-4CB8-B703-D71AAFA1938A}"/>
                  </a:ext>
                </a:extLst>
              </p:cNvPr>
              <p:cNvCxnSpPr>
                <a:cxnSpLocks/>
                <a:stCxn id="56" idx="6"/>
              </p:cNvCxnSpPr>
              <p:nvPr/>
            </p:nvCxnSpPr>
            <p:spPr>
              <a:xfrm>
                <a:off x="1653538" y="2762249"/>
                <a:ext cx="480062" cy="0"/>
              </a:xfrm>
              <a:prstGeom prst="line">
                <a:avLst/>
              </a:prstGeom>
              <a:ln w="28575">
                <a:solidFill>
                  <a:schemeClr val="accent2">
                    <a:lumMod val="20000"/>
                    <a:lumOff val="8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9FE63E3-F99B-4738-A775-E38513BB3C34}"/>
                  </a:ext>
                </a:extLst>
              </p:cNvPr>
              <p:cNvSpPr txBox="1"/>
              <p:nvPr/>
            </p:nvSpPr>
            <p:spPr>
              <a:xfrm>
                <a:off x="843914" y="2439083"/>
                <a:ext cx="704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accent2"/>
                    </a:solidFill>
                  </a:rPr>
                  <a:t>04</a:t>
                </a:r>
                <a:endParaRPr lang="zh-CN" altLang="en-US" sz="3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B0F6F10B-C03D-4948-B3E0-F5B685D98261}"/>
                  </a:ext>
                </a:extLst>
              </p:cNvPr>
              <p:cNvSpPr/>
              <p:nvPr/>
            </p:nvSpPr>
            <p:spPr>
              <a:xfrm>
                <a:off x="2085975" y="2714623"/>
                <a:ext cx="95250" cy="952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D0254FCA-81D1-42C6-9252-3739B3C152B1}"/>
                  </a:ext>
                </a:extLst>
              </p:cNvPr>
              <p:cNvSpPr txBox="1"/>
              <p:nvPr/>
            </p:nvSpPr>
            <p:spPr>
              <a:xfrm>
                <a:off x="2297906" y="2514568"/>
                <a:ext cx="31605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chemeClr val="accent2"/>
                    </a:solidFill>
                    <a:latin typeface="+mj-ea"/>
                    <a:ea typeface="+mj-ea"/>
                  </a:rPr>
                  <a:t>Low-Level Loop Program Optimization</a:t>
                </a:r>
                <a:endParaRPr lang="zh-CN" altLang="en-US" sz="2000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B149078-1A2A-4D33-A301-4BF9EDF98495}"/>
                </a:ext>
              </a:extLst>
            </p:cNvPr>
            <p:cNvGrpSpPr/>
            <p:nvPr/>
          </p:nvGrpSpPr>
          <p:grpSpPr>
            <a:xfrm>
              <a:off x="6096000" y="3479586"/>
              <a:ext cx="4719268" cy="914398"/>
              <a:chOff x="739140" y="2305050"/>
              <a:chExt cx="4719268" cy="914398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94805845-E218-447E-A374-457049A57033}"/>
                  </a:ext>
                </a:extLst>
              </p:cNvPr>
              <p:cNvSpPr/>
              <p:nvPr/>
            </p:nvSpPr>
            <p:spPr>
              <a:xfrm>
                <a:off x="739140" y="2305050"/>
                <a:ext cx="914398" cy="914398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F71308DA-E105-46BD-9529-196CF545BEF6}"/>
                  </a:ext>
                </a:extLst>
              </p:cNvPr>
              <p:cNvCxnSpPr>
                <a:cxnSpLocks/>
                <a:stCxn id="50" idx="6"/>
              </p:cNvCxnSpPr>
              <p:nvPr/>
            </p:nvCxnSpPr>
            <p:spPr>
              <a:xfrm>
                <a:off x="1653538" y="2762249"/>
                <a:ext cx="480062" cy="0"/>
              </a:xfrm>
              <a:prstGeom prst="line">
                <a:avLst/>
              </a:prstGeom>
              <a:ln w="28575">
                <a:solidFill>
                  <a:schemeClr val="accent2">
                    <a:lumMod val="20000"/>
                    <a:lumOff val="8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A3F34D3-B1DB-450B-9520-D105C6313E87}"/>
                  </a:ext>
                </a:extLst>
              </p:cNvPr>
              <p:cNvSpPr txBox="1"/>
              <p:nvPr/>
            </p:nvSpPr>
            <p:spPr>
              <a:xfrm>
                <a:off x="843914" y="2439083"/>
                <a:ext cx="704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accent2"/>
                    </a:solidFill>
                  </a:rPr>
                  <a:t>05</a:t>
                </a:r>
                <a:endParaRPr lang="zh-CN" altLang="en-US" sz="3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21F649C2-9CF0-4797-A26E-CA699F7D6B68}"/>
                  </a:ext>
                </a:extLst>
              </p:cNvPr>
              <p:cNvSpPr/>
              <p:nvPr/>
            </p:nvSpPr>
            <p:spPr>
              <a:xfrm>
                <a:off x="2085975" y="2714623"/>
                <a:ext cx="95250" cy="952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F1C2D5F-FD8D-4705-9E6F-84AE101C689C}"/>
                  </a:ext>
                </a:extLst>
              </p:cNvPr>
              <p:cNvSpPr txBox="1"/>
              <p:nvPr/>
            </p:nvSpPr>
            <p:spPr>
              <a:xfrm>
                <a:off x="2297906" y="2514568"/>
                <a:ext cx="3160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chemeClr val="accent2"/>
                    </a:solidFill>
                    <a:latin typeface="+mj-ea"/>
                    <a:ea typeface="+mj-ea"/>
                  </a:rPr>
                  <a:t>Deep Learning Compiler</a:t>
                </a:r>
                <a:endParaRPr lang="zh-CN" altLang="en-US" sz="2000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5E15E8A-AA51-49DC-8750-68991FDE867E}"/>
                </a:ext>
              </a:extLst>
            </p:cNvPr>
            <p:cNvGrpSpPr/>
            <p:nvPr/>
          </p:nvGrpSpPr>
          <p:grpSpPr>
            <a:xfrm>
              <a:off x="6096000" y="5097002"/>
              <a:ext cx="4719268" cy="914398"/>
              <a:chOff x="739140" y="2305050"/>
              <a:chExt cx="4719268" cy="914398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483C2A78-DAC4-4940-BA0B-1620F9B0C14D}"/>
                  </a:ext>
                </a:extLst>
              </p:cNvPr>
              <p:cNvSpPr/>
              <p:nvPr/>
            </p:nvSpPr>
            <p:spPr>
              <a:xfrm>
                <a:off x="739140" y="2305050"/>
                <a:ext cx="914398" cy="914398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CF2C2777-1BCA-437E-B6FC-8648D53E5333}"/>
                  </a:ext>
                </a:extLst>
              </p:cNvPr>
              <p:cNvCxnSpPr>
                <a:cxnSpLocks/>
                <a:stCxn id="44" idx="6"/>
              </p:cNvCxnSpPr>
              <p:nvPr/>
            </p:nvCxnSpPr>
            <p:spPr>
              <a:xfrm>
                <a:off x="1653538" y="2762249"/>
                <a:ext cx="480062" cy="0"/>
              </a:xfrm>
              <a:prstGeom prst="line">
                <a:avLst/>
              </a:prstGeom>
              <a:ln w="28575">
                <a:solidFill>
                  <a:schemeClr val="accent2">
                    <a:lumMod val="20000"/>
                    <a:lumOff val="8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1787F85-1334-4B2A-9A11-81A0BA5A4024}"/>
                  </a:ext>
                </a:extLst>
              </p:cNvPr>
              <p:cNvSpPr txBox="1"/>
              <p:nvPr/>
            </p:nvSpPr>
            <p:spPr>
              <a:xfrm>
                <a:off x="843914" y="2439083"/>
                <a:ext cx="704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accent2"/>
                    </a:solidFill>
                  </a:rPr>
                  <a:t>06</a:t>
                </a:r>
                <a:endParaRPr lang="zh-CN" altLang="en-US" sz="3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C8F17EDB-071F-48FF-A901-3EBC8439BE09}"/>
                  </a:ext>
                </a:extLst>
              </p:cNvPr>
              <p:cNvSpPr/>
              <p:nvPr/>
            </p:nvSpPr>
            <p:spPr>
              <a:xfrm>
                <a:off x="2085975" y="2714623"/>
                <a:ext cx="95250" cy="952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63DD995-8FD0-4C37-B2CC-4CC5B4DF7F70}"/>
                  </a:ext>
                </a:extLst>
              </p:cNvPr>
              <p:cNvSpPr txBox="1"/>
              <p:nvPr/>
            </p:nvSpPr>
            <p:spPr>
              <a:xfrm>
                <a:off x="2297906" y="2514568"/>
                <a:ext cx="3160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chemeClr val="accent2"/>
                    </a:solidFill>
                    <a:latin typeface="+mj-ea"/>
                    <a:ea typeface="+mj-ea"/>
                  </a:rPr>
                  <a:t>Distributed System</a:t>
                </a:r>
                <a:endParaRPr lang="zh-CN" altLang="en-US" sz="2000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968437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35452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Deep Learning Compiler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983864-FDB8-4200-A0C8-24CCB7775C24}"/>
              </a:ext>
            </a:extLst>
          </p:cNvPr>
          <p:cNvSpPr txBox="1"/>
          <p:nvPr/>
        </p:nvSpPr>
        <p:spPr>
          <a:xfrm>
            <a:off x="737862" y="1515378"/>
            <a:ext cx="62725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Deep learning compilers differ from traditional deep learning frameworks by </a:t>
            </a:r>
            <a:r>
              <a:rPr lang="en-US" altLang="zh-CN">
                <a:solidFill>
                  <a:srgbClr val="FF0000"/>
                </a:solidFill>
              </a:rPr>
              <a:t>separating execution into a compilation, and runtime phase</a:t>
            </a:r>
            <a:r>
              <a:rPr lang="en-US" altLang="zh-CN"/>
              <a:t>. During the compilation phase, we can employ more optimization to accelerate the deep learning model.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069D49-48A8-4E46-8AF6-D3706D44931D}"/>
              </a:ext>
            </a:extLst>
          </p:cNvPr>
          <p:cNvSpPr txBox="1"/>
          <p:nvPr/>
        </p:nvSpPr>
        <p:spPr>
          <a:xfrm>
            <a:off x="737862" y="2940354"/>
            <a:ext cx="60453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Deep Learning Compiler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Tvm: an automated end-to-end optimizing compiler for deep learning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Tensor comprehensions: framework-agnostic high-performance machine learning abstractions</a:t>
            </a:r>
          </a:p>
          <a:p>
            <a:r>
              <a:rPr lang="en-US" altLang="zh-CN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Ansor: Generating High-Performance Tensor Programs for Deep Learning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Autophase: compiler phase-ordering for hls with deep reinforcement learning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Xla - tensorflow, compiled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Glow: Graph lowering compiler techniques for neural networks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Mlir: A compiler infrastructure for the end of moore’s law</a:t>
            </a:r>
          </a:p>
          <a:p>
            <a:r>
              <a:rPr lang="en-US" altLang="zh-CN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WILLUMP: A Statistically-Aware End-To-End Optimizer ForMachine Learning Inference</a:t>
            </a:r>
          </a:p>
          <a:p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1DA39E-B2B4-4F3A-9CCB-07E72A4A6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8" y="1740025"/>
            <a:ext cx="5320971" cy="49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68521"/>
      </p:ext>
    </p:extLst>
  </p:cSld>
  <p:clrMapOvr>
    <a:masterClrMapping/>
  </p:clrMapOvr>
  <p:transition spd="slow" advTm="3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91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WILLUMP: A Statistically-Aware End-To-End Optimizer ForMachine Learning Inference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31578C-5A7D-4CE7-81C9-8B5D46313286}"/>
              </a:ext>
            </a:extLst>
          </p:cNvPr>
          <p:cNvSpPr txBox="1"/>
          <p:nvPr/>
        </p:nvSpPr>
        <p:spPr>
          <a:xfrm>
            <a:off x="35452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Deep Learning Compiler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940BEB-369B-4F18-8D5D-D6E7E6B17E91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Introduction</a:t>
            </a:r>
            <a:endParaRPr lang="zh-CN" altLang="en-US" b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A2A782-64BF-493A-830D-A347DCD20F9F}"/>
              </a:ext>
            </a:extLst>
          </p:cNvPr>
          <p:cNvSpPr txBox="1"/>
          <p:nvPr/>
        </p:nvSpPr>
        <p:spPr>
          <a:xfrm>
            <a:off x="954181" y="2514583"/>
            <a:ext cx="4955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Insight</a:t>
            </a:r>
            <a:r>
              <a:rPr lang="en-US" altLang="zh-CN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ML models can often be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approximated </a:t>
            </a:r>
            <a:r>
              <a:rPr lang="en-US" altLang="zh-CN"/>
              <a:t>efficiently for many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ML models are often used for higher-level queries, such as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top-K queries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ADE65F-9762-4E3F-AD4E-41AB8A2AC21B}"/>
              </a:ext>
            </a:extLst>
          </p:cNvPr>
          <p:cNvSpPr txBox="1"/>
          <p:nvPr/>
        </p:nvSpPr>
        <p:spPr>
          <a:xfrm>
            <a:off x="856527" y="4258018"/>
            <a:ext cx="8101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WILLUMP Optimizations </a:t>
            </a:r>
            <a:r>
              <a:rPr lang="en-US" altLang="zh-C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Automatic End-to-end Cascades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Top-K Query Approximation</a:t>
            </a: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29190BB-645E-471E-A11E-14F1B2325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298" y="1693724"/>
            <a:ext cx="6911555" cy="47159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53EB7A-290B-445D-9E95-60054CDF350C}"/>
              </a:ext>
            </a:extLst>
          </p:cNvPr>
          <p:cNvSpPr txBox="1"/>
          <p:nvPr/>
        </p:nvSpPr>
        <p:spPr>
          <a:xfrm>
            <a:off x="856527" y="5346406"/>
            <a:ext cx="8101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Stages of WILLUMP</a:t>
            </a:r>
            <a:r>
              <a:rPr lang="en-US" altLang="zh-C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Graph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Compilation</a:t>
            </a:r>
          </a:p>
        </p:txBody>
      </p:sp>
    </p:spTree>
    <p:extLst>
      <p:ext uri="{BB962C8B-B14F-4D97-AF65-F5344CB8AC3E}">
        <p14:creationId xmlns:p14="http://schemas.microsoft.com/office/powerpoint/2010/main" val="2027721963"/>
      </p:ext>
    </p:extLst>
  </p:cSld>
  <p:clrMapOvr>
    <a:masterClrMapping/>
  </p:clrMapOvr>
  <p:transition spd="slow" advTm="3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91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WILLUMP: A Statistically-Aware End-To-End Optimizer ForMachine Learning Inference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31578C-5A7D-4CE7-81C9-8B5D46313286}"/>
              </a:ext>
            </a:extLst>
          </p:cNvPr>
          <p:cNvSpPr txBox="1"/>
          <p:nvPr/>
        </p:nvSpPr>
        <p:spPr>
          <a:xfrm>
            <a:off x="35452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Deep Learning Compiler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940BEB-369B-4F18-8D5D-D6E7E6B17E91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End-to-end Cascades</a:t>
            </a:r>
            <a:endParaRPr lang="zh-CN" altLang="en-US" b="1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688712-34E0-49E7-8E4F-F566B0B9BEE4}"/>
              </a:ext>
            </a:extLst>
          </p:cNvPr>
          <p:cNvSpPr txBox="1"/>
          <p:nvPr/>
        </p:nvSpPr>
        <p:spPr>
          <a:xfrm>
            <a:off x="856527" y="2294419"/>
            <a:ext cx="52394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perform classification by classifying some data inputs with an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approximate model</a:t>
            </a:r>
            <a:r>
              <a:rPr lang="en-US" altLang="zh-CN"/>
              <a:t> dependent on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 subset of the original model’s input features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4BB1BDB-9E15-439A-B1F2-14FE9661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98" y="3371909"/>
            <a:ext cx="5546741" cy="314580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255132-9055-4A96-B7B9-540EAC67B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27" y="1541210"/>
            <a:ext cx="4737052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17685"/>
      </p:ext>
    </p:extLst>
  </p:cSld>
  <p:clrMapOvr>
    <a:masterClrMapping/>
  </p:clrMapOvr>
  <p:transition spd="slow" advTm="3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91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WILLUMP: A Statistically-Aware End-To-End Optimizer ForMachine Learning Inference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31578C-5A7D-4CE7-81C9-8B5D46313286}"/>
              </a:ext>
            </a:extLst>
          </p:cNvPr>
          <p:cNvSpPr txBox="1"/>
          <p:nvPr/>
        </p:nvSpPr>
        <p:spPr>
          <a:xfrm>
            <a:off x="35452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Deep Learning Compiler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940BEB-369B-4F18-8D5D-D6E7E6B17E91}"/>
              </a:ext>
            </a:extLst>
          </p:cNvPr>
          <p:cNvSpPr txBox="1"/>
          <p:nvPr/>
        </p:nvSpPr>
        <p:spPr>
          <a:xfrm>
            <a:off x="856527" y="1770927"/>
            <a:ext cx="65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End-to-end Cascades (Partition Features and Selection)</a:t>
            </a:r>
            <a:endParaRPr lang="zh-CN" altLang="en-US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3A6AF-8A89-4D2A-9F07-7B8FB862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22" y="2540068"/>
            <a:ext cx="5285804" cy="324958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A1B7C4E-D9E2-4AC2-812A-2611EC8EEC8B}"/>
              </a:ext>
            </a:extLst>
          </p:cNvPr>
          <p:cNvSpPr txBox="1"/>
          <p:nvPr/>
        </p:nvSpPr>
        <p:spPr>
          <a:xfrm>
            <a:off x="872758" y="2654058"/>
            <a:ext cx="5036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WILLUMP first identifies the transformation graph node that computed each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It then traces those nodes’ ancestors to identify their dependencies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BFABB14-C7C4-45DF-8DE7-E395B35B9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27" y="4784151"/>
            <a:ext cx="3179991" cy="4006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436528D-BFE5-42D2-88F0-7D7F2C241069}"/>
              </a:ext>
            </a:extLst>
          </p:cNvPr>
          <p:cNvSpPr txBox="1"/>
          <p:nvPr/>
        </p:nvSpPr>
        <p:spPr>
          <a:xfrm>
            <a:off x="872758" y="4244273"/>
            <a:ext cx="43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select the features that minimize the expected prediction time :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897199"/>
      </p:ext>
    </p:extLst>
  </p:cSld>
  <p:clrMapOvr>
    <a:masterClrMapping/>
  </p:clrMapOvr>
  <p:transition spd="slow" advTm="3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91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WILLUMP: A Statistically-Aware End-To-End Optimizer ForMachine Learning Inference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31578C-5A7D-4CE7-81C9-8B5D46313286}"/>
              </a:ext>
            </a:extLst>
          </p:cNvPr>
          <p:cNvSpPr txBox="1"/>
          <p:nvPr/>
        </p:nvSpPr>
        <p:spPr>
          <a:xfrm>
            <a:off x="35452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Deep Learning Compiler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18FA0A-871A-48EA-8602-5D4BA98EAE5E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TopK Queries Optimization</a:t>
            </a:r>
            <a:endParaRPr lang="zh-CN" altLang="en-US" b="1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3F008E-0037-4572-8703-F8E23DF53806}"/>
              </a:ext>
            </a:extLst>
          </p:cNvPr>
          <p:cNvSpPr txBox="1"/>
          <p:nvPr/>
        </p:nvSpPr>
        <p:spPr>
          <a:xfrm>
            <a:off x="907278" y="2505670"/>
            <a:ext cx="53019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Top-K queries are fundamentally </a:t>
            </a:r>
            <a:r>
              <a:rPr lang="en-US" altLang="zh-CN">
                <a:solidFill>
                  <a:srgbClr val="FF0000"/>
                </a:solidFill>
              </a:rPr>
              <a:t>asymmetric</a:t>
            </a:r>
            <a:r>
              <a:rPr lang="en-US" altLang="zh-CN"/>
              <a:t>: they must score high-scoring elements with more precision than low-scoring elements.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18FE5B-2CF4-4AE6-8D22-12923C37C90C}"/>
              </a:ext>
            </a:extLst>
          </p:cNvPr>
          <p:cNvSpPr txBox="1"/>
          <p:nvPr/>
        </p:nvSpPr>
        <p:spPr>
          <a:xfrm>
            <a:off x="969422" y="3844031"/>
            <a:ext cx="7854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filter out low-scoring candidates with an approximate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rank the remainder with the original model</a:t>
            </a:r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C2B28FD-2AF3-4A37-A107-3690137F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22" y="4761806"/>
            <a:ext cx="5724341" cy="5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5225"/>
      </p:ext>
    </p:extLst>
  </p:cSld>
  <p:clrMapOvr>
    <a:masterClrMapping/>
  </p:clrMapOvr>
  <p:transition spd="slow" advTm="3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B356C-5539-409C-A969-6FC67951CCF8}"/>
              </a:ext>
            </a:extLst>
          </p:cNvPr>
          <p:cNvSpPr txBox="1"/>
          <p:nvPr/>
        </p:nvSpPr>
        <p:spPr>
          <a:xfrm>
            <a:off x="2297906" y="871239"/>
            <a:ext cx="7596188" cy="91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WILLUMP: A Statistically-Aware End-To-End Optimizer ForMachine Learning Inference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31578C-5A7D-4CE7-81C9-8B5D46313286}"/>
              </a:ext>
            </a:extLst>
          </p:cNvPr>
          <p:cNvSpPr txBox="1"/>
          <p:nvPr/>
        </p:nvSpPr>
        <p:spPr>
          <a:xfrm>
            <a:off x="35452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Deep Learning Compiler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18FA0A-871A-48EA-8602-5D4BA98EAE5E}"/>
              </a:ext>
            </a:extLst>
          </p:cNvPr>
          <p:cNvSpPr txBox="1"/>
          <p:nvPr/>
        </p:nvSpPr>
        <p:spPr>
          <a:xfrm>
            <a:off x="722870" y="148301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Evaluation</a:t>
            </a:r>
            <a:endParaRPr lang="zh-CN" altLang="en-US" b="1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E2E2EDD-7C0E-4A39-ADCA-375AA1AC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330" y="1820674"/>
            <a:ext cx="5036820" cy="47275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17F72FC-F0BA-4FBB-8F01-C2B100163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84" y="4961792"/>
            <a:ext cx="9987388" cy="181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87889"/>
      </p:ext>
    </p:extLst>
  </p:cSld>
  <p:clrMapOvr>
    <a:masterClrMapping/>
  </p:clrMapOvr>
  <p:transition spd="slow" advTm="3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40024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Distributed System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983864-FDB8-4200-A0C8-24CCB7775C24}"/>
              </a:ext>
            </a:extLst>
          </p:cNvPr>
          <p:cNvSpPr txBox="1"/>
          <p:nvPr/>
        </p:nvSpPr>
        <p:spPr>
          <a:xfrm>
            <a:off x="737862" y="1515378"/>
            <a:ext cx="6272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Training of deep learning models can be significantly accelerated with distributed computing on GPUs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069D49-48A8-4E46-8AF6-D3706D44931D}"/>
              </a:ext>
            </a:extLst>
          </p:cNvPr>
          <p:cNvSpPr txBox="1"/>
          <p:nvPr/>
        </p:nvSpPr>
        <p:spPr>
          <a:xfrm>
            <a:off x="737862" y="2659417"/>
            <a:ext cx="60453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Communication</a:t>
            </a:r>
          </a:p>
          <a:p>
            <a:r>
              <a:rPr lang="en-US" altLang="zh-CN" sz="1200"/>
              <a:t>A Generic Communication Scheduler for Distributed DNN Training Acceleration</a:t>
            </a:r>
          </a:p>
          <a:p>
            <a:r>
              <a:rPr lang="en-US" altLang="zh-CN" sz="1200"/>
              <a:t>Deep Gradient Compression : Reducing the Communication Bandwidth for Distributed Training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Task Schedule</a:t>
            </a:r>
          </a:p>
          <a:p>
            <a:r>
              <a:rPr lang="en-US" altLang="zh-CN" sz="1200"/>
              <a:t>Ray: A Distributed Framework for Emerging AI Applications</a:t>
            </a:r>
          </a:p>
          <a:p>
            <a:r>
              <a:rPr lang="en-US" altLang="zh-CN" sz="1200"/>
              <a:t>KungFu: Making Training in Distributed Machine Learning Adaptive</a:t>
            </a:r>
          </a:p>
          <a:p>
            <a:r>
              <a:rPr lang="en-US" altLang="zh-CN" sz="1200"/>
              <a:t>A Unified Architecture for Accelerating Distributed DNN Training in Heterogeneous GPU/CPU Clusters</a:t>
            </a:r>
          </a:p>
          <a:p>
            <a:r>
              <a:rPr lang="en-US" altLang="zh-CN" sz="1200"/>
              <a:t>AntMan: Dynamic Scaling on GPU Clusters for Deep Learning</a:t>
            </a:r>
          </a:p>
          <a:p>
            <a:r>
              <a:rPr lang="en-US" altLang="zh-CN" sz="1200"/>
              <a:t>Heterogeneity-Aware Cluster Scheduling Policies for Deep Learning Workloads</a:t>
            </a:r>
          </a:p>
          <a:p>
            <a:r>
              <a:rPr lang="en-US" altLang="zh-CN" sz="1200"/>
              <a:t>HiveD: Sharing a GPU Cluster for Deep Learning with Guarantees</a:t>
            </a:r>
          </a:p>
          <a:p>
            <a:r>
              <a:rPr lang="en-US" altLang="zh-CN" sz="1200"/>
              <a:t>Serving DNNs like Clockwork: Performance Predictability from the Bottom Up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Pipeline</a:t>
            </a:r>
          </a:p>
          <a:p>
            <a:r>
              <a:rPr lang="en-US" altLang="zh-CN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PipeDream: Generalized Pipeline Parallelism for DNN Training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PipeSwitch: Fast Pipelined Context Switching for Deep Learning Applications</a:t>
            </a:r>
          </a:p>
          <a:p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AD15A-FBC9-4926-AFE4-C04F6C5AB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35" y="1528665"/>
            <a:ext cx="3762650" cy="495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10668"/>
      </p:ext>
    </p:extLst>
  </p:cSld>
  <p:clrMapOvr>
    <a:masterClrMapping/>
  </p:clrMapOvr>
  <p:transition spd="slow" advTm="3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EA44070-10DD-4A90-BFBD-0CF75117B78B}"/>
              </a:ext>
            </a:extLst>
          </p:cNvPr>
          <p:cNvSpPr txBox="1"/>
          <p:nvPr/>
        </p:nvSpPr>
        <p:spPr>
          <a:xfrm>
            <a:off x="40024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Distributed System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0EAE51-8EB7-4742-A383-C16C4AA50FDD}"/>
              </a:ext>
            </a:extLst>
          </p:cNvPr>
          <p:cNvSpPr txBox="1"/>
          <p:nvPr/>
        </p:nvSpPr>
        <p:spPr>
          <a:xfrm>
            <a:off x="2297906" y="871239"/>
            <a:ext cx="7596188" cy="119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PipeDream: Generalized Pipeline Parallelism for DNN Training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8EE945-145A-48B3-B668-9E59FCC11BC2}"/>
              </a:ext>
            </a:extLst>
          </p:cNvPr>
          <p:cNvSpPr txBox="1"/>
          <p:nvPr/>
        </p:nvSpPr>
        <p:spPr>
          <a:xfrm>
            <a:off x="634968" y="1740025"/>
            <a:ext cx="5781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Problem of Naïve Parallelism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communication stall caused by cross server </a:t>
            </a:r>
            <a:r>
              <a:rPr lang="en-US" altLang="zh-CN">
                <a:solidFill>
                  <a:srgbClr val="FF0000"/>
                </a:solidFill>
              </a:rPr>
              <a:t>all_reduce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to keep pipeline full, it might inject all minibatches in an epoch into the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requires each worker to </a:t>
            </a:r>
            <a:r>
              <a:rPr lang="en-US" altLang="zh-CN">
                <a:solidFill>
                  <a:srgbClr val="FF0000"/>
                </a:solidFill>
              </a:rPr>
              <a:t>wait for gradients from other workers</a:t>
            </a:r>
            <a:r>
              <a:rPr lang="en-US" altLang="zh-CN"/>
              <a:t>(Wait-free Backpropagation)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 parallelism scales well for ResNet, but bad for LSTM</a:t>
            </a:r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C0113E2-5E19-4D11-9D4D-5E634A76B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46" y="3933053"/>
            <a:ext cx="9444942" cy="277181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7F2CE2F-60A6-4F6A-9E4D-2260CBBD7C25}"/>
              </a:ext>
            </a:extLst>
          </p:cNvPr>
          <p:cNvSpPr txBox="1"/>
          <p:nvPr/>
        </p:nvSpPr>
        <p:spPr>
          <a:xfrm>
            <a:off x="6432368" y="1956321"/>
            <a:ext cx="5781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Asynchronous parallel training introduces staleness and reduces statistical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593474"/>
      </p:ext>
    </p:extLst>
  </p:cSld>
  <p:clrMapOvr>
    <a:masterClrMapping/>
  </p:clrMapOvr>
  <p:transition spd="slow" advTm="3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EA44070-10DD-4A90-BFBD-0CF75117B78B}"/>
              </a:ext>
            </a:extLst>
          </p:cNvPr>
          <p:cNvSpPr txBox="1"/>
          <p:nvPr/>
        </p:nvSpPr>
        <p:spPr>
          <a:xfrm>
            <a:off x="40024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Distributed System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0EAE51-8EB7-4742-A383-C16C4AA50FDD}"/>
              </a:ext>
            </a:extLst>
          </p:cNvPr>
          <p:cNvSpPr txBox="1"/>
          <p:nvPr/>
        </p:nvSpPr>
        <p:spPr>
          <a:xfrm>
            <a:off x="2297906" y="871239"/>
            <a:ext cx="7596188" cy="119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PipeDream: Generalized Pipeline Parallelism for DNN Training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8EE945-145A-48B3-B668-9E59FCC11BC2}"/>
              </a:ext>
            </a:extLst>
          </p:cNvPr>
          <p:cNvSpPr txBox="1"/>
          <p:nvPr/>
        </p:nvSpPr>
        <p:spPr>
          <a:xfrm>
            <a:off x="634968" y="1740025"/>
            <a:ext cx="5781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Problem of Naïve Parallelism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Communication stall caused by cross server </a:t>
            </a:r>
            <a:r>
              <a:rPr lang="en-US" altLang="zh-CN">
                <a:solidFill>
                  <a:srgbClr val="FF0000"/>
                </a:solidFill>
              </a:rPr>
              <a:t>all_reduce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To keep pipeline full, it might inject all minibatches in an epoch into the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Requires each worker to </a:t>
            </a:r>
            <a:r>
              <a:rPr lang="en-US" altLang="zh-CN">
                <a:solidFill>
                  <a:srgbClr val="FF0000"/>
                </a:solidFill>
              </a:rPr>
              <a:t>wait for gradients from other workers</a:t>
            </a:r>
            <a:r>
              <a:rPr lang="en-US" altLang="zh-CN"/>
              <a:t>(Wait-free Backpropagation)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 parallelism scales well for ResNet, but bad for LSTM</a:t>
            </a:r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F2CE2F-60A6-4F6A-9E4D-2260CBBD7C25}"/>
              </a:ext>
            </a:extLst>
          </p:cNvPr>
          <p:cNvSpPr txBox="1"/>
          <p:nvPr/>
        </p:nvSpPr>
        <p:spPr>
          <a:xfrm>
            <a:off x="6432368" y="1956321"/>
            <a:ext cx="57810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Asynchronous parallel training introduces staleness and reduces statistical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Model parallel </a:t>
            </a:r>
            <a:r>
              <a:rPr lang="en-US" altLang="zh-CN"/>
              <a:t>training results in under-utilization of compute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The burden of </a:t>
            </a:r>
            <a:r>
              <a:rPr lang="en-US" altLang="zh-CN">
                <a:solidFill>
                  <a:srgbClr val="FF0000"/>
                </a:solidFill>
              </a:rPr>
              <a:t>partitioning a model </a:t>
            </a:r>
            <a:r>
              <a:rPr lang="en-US" altLang="zh-CN"/>
              <a:t>across multiple GPUs is left to the programmer, resulting in point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These different types of models exhibit vastly different performance characteristics with different parallelization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05179A-993E-4373-BA5A-840E6C23A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74" y="4033837"/>
            <a:ext cx="6380384" cy="272577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53F8F0D-DB27-43E4-AED7-55AB5BCA5D8C}"/>
              </a:ext>
            </a:extLst>
          </p:cNvPr>
          <p:cNvSpPr txBox="1"/>
          <p:nvPr/>
        </p:nvSpPr>
        <p:spPr>
          <a:xfrm>
            <a:off x="7000560" y="5017488"/>
            <a:ext cx="4250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Intra-Batch Parallelism </a:t>
            </a:r>
            <a:r>
              <a:rPr lang="en-US" altLang="zh-CN"/>
              <a:t>: Model Parallelism, Data Parallelism</a:t>
            </a:r>
          </a:p>
          <a:p>
            <a:r>
              <a:rPr lang="en-US" altLang="zh-CN" b="1"/>
              <a:t>Inter-Batch Parallelism </a:t>
            </a:r>
            <a:r>
              <a:rPr lang="en-US" altLang="zh-CN"/>
              <a:t>: Pipeline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641504"/>
      </p:ext>
    </p:extLst>
  </p:cSld>
  <p:clrMapOvr>
    <a:masterClrMapping/>
  </p:clrMapOvr>
  <p:transition spd="slow" advTm="3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EA44070-10DD-4A90-BFBD-0CF75117B78B}"/>
              </a:ext>
            </a:extLst>
          </p:cNvPr>
          <p:cNvSpPr txBox="1"/>
          <p:nvPr/>
        </p:nvSpPr>
        <p:spPr>
          <a:xfrm>
            <a:off x="40024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Distributed System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0EAE51-8EB7-4742-A383-C16C4AA50FDD}"/>
              </a:ext>
            </a:extLst>
          </p:cNvPr>
          <p:cNvSpPr txBox="1"/>
          <p:nvPr/>
        </p:nvSpPr>
        <p:spPr>
          <a:xfrm>
            <a:off x="2297906" y="871239"/>
            <a:ext cx="7596188" cy="119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PipeDream: Generalized Pipeline Parallelism for DNN Training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D0C773-EA5E-4AF0-88A8-3A36ECF44AE0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Challenge 1 : Work Partition</a:t>
            </a:r>
            <a:endParaRPr lang="zh-CN" altLang="en-US" b="1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82D2B5E-ED4C-4139-8D2B-20C497C6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818" y="1740025"/>
            <a:ext cx="5313662" cy="47177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58A9878-7C46-4A99-8138-57FF1F9036EE}"/>
              </a:ext>
            </a:extLst>
          </p:cNvPr>
          <p:cNvSpPr txBox="1"/>
          <p:nvPr/>
        </p:nvSpPr>
        <p:spPr>
          <a:xfrm>
            <a:off x="724956" y="2532338"/>
            <a:ext cx="314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Profiler</a:t>
            </a:r>
            <a:r>
              <a:rPr lang="en-US" altLang="zh-CN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Activation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Weight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Compute Times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201F462-1CEA-492C-86F9-582E8B501255}"/>
              </a:ext>
            </a:extLst>
          </p:cNvPr>
          <p:cNvSpPr txBox="1"/>
          <p:nvPr/>
        </p:nvSpPr>
        <p:spPr>
          <a:xfrm>
            <a:off x="724956" y="4124746"/>
            <a:ext cx="5396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Steps of Partition </a:t>
            </a:r>
            <a:r>
              <a:rPr lang="en-US" altLang="zh-CN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 partitioning of layers into stages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the replication factor (number of workers) for each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optimal number of in-flight minibatches to keep the training pipeline busy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583266"/>
      </p:ext>
    </p:extLst>
  </p:cSld>
  <p:clrMapOvr>
    <a:masterClrMapping/>
  </p:clrMapOvr>
  <p:transition spd="slow" advTm="3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1933777" y="303489"/>
            <a:ext cx="10315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Introduction to Machine Learning System</a:t>
            </a:r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8A8B632-6956-4386-99C3-B188706A5015}"/>
              </a:ext>
            </a:extLst>
          </p:cNvPr>
          <p:cNvGrpSpPr/>
          <p:nvPr/>
        </p:nvGrpSpPr>
        <p:grpSpPr>
          <a:xfrm>
            <a:off x="-202985" y="1640162"/>
            <a:ext cx="12547182" cy="7171592"/>
            <a:chOff x="-202985" y="1613529"/>
            <a:chExt cx="12547182" cy="717159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1370BD1-0AF9-4678-BB8C-5A470B5CD4FC}"/>
                </a:ext>
              </a:extLst>
            </p:cNvPr>
            <p:cNvGrpSpPr/>
            <p:nvPr/>
          </p:nvGrpSpPr>
          <p:grpSpPr>
            <a:xfrm>
              <a:off x="3115472" y="3147699"/>
              <a:ext cx="5957895" cy="5637422"/>
              <a:chOff x="2754305" y="2789908"/>
              <a:chExt cx="6683390" cy="6323893"/>
            </a:xfrm>
          </p:grpSpPr>
          <p:sp>
            <p:nvSpPr>
              <p:cNvPr id="71" name="空心弧 70">
                <a:extLst>
                  <a:ext uri="{FF2B5EF4-FFF2-40B4-BE49-F238E27FC236}">
                    <a16:creationId xmlns:a16="http://schemas.microsoft.com/office/drawing/2014/main" id="{4E0A3006-3D48-4183-BCFD-F9CBEF0636A3}"/>
                  </a:ext>
                </a:extLst>
              </p:cNvPr>
              <p:cNvSpPr/>
              <p:nvPr/>
            </p:nvSpPr>
            <p:spPr>
              <a:xfrm rot="16200000">
                <a:off x="3111239" y="3141715"/>
                <a:ext cx="5969522" cy="5974649"/>
              </a:xfrm>
              <a:prstGeom prst="blockArc">
                <a:avLst>
                  <a:gd name="adj1" fmla="val 15974076"/>
                  <a:gd name="adj2" fmla="val 5614122"/>
                  <a:gd name="adj3" fmla="val 762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0760088B-4DB8-49CE-A1A8-0C22DEC038D2}"/>
                  </a:ext>
                </a:extLst>
              </p:cNvPr>
              <p:cNvGrpSpPr/>
              <p:nvPr/>
            </p:nvGrpSpPr>
            <p:grpSpPr>
              <a:xfrm>
                <a:off x="2754305" y="2789908"/>
                <a:ext cx="6683390" cy="3531942"/>
                <a:chOff x="2754305" y="2789908"/>
                <a:chExt cx="6683390" cy="3531942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CE437DF2-A57F-4119-9C2D-BC9B4F2938F9}"/>
                    </a:ext>
                  </a:extLst>
                </p:cNvPr>
                <p:cNvSpPr/>
                <p:nvPr/>
              </p:nvSpPr>
              <p:spPr>
                <a:xfrm>
                  <a:off x="5741630" y="2789908"/>
                  <a:ext cx="708740" cy="7087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4445EF01-AD93-4524-808E-6A1066B88BC6}"/>
                    </a:ext>
                  </a:extLst>
                </p:cNvPr>
                <p:cNvSpPr/>
                <p:nvPr/>
              </p:nvSpPr>
              <p:spPr>
                <a:xfrm>
                  <a:off x="7915856" y="3807082"/>
                  <a:ext cx="708740" cy="70874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6EB84D57-1D9A-4487-A09B-0DFF8E63341C}"/>
                    </a:ext>
                  </a:extLst>
                </p:cNvPr>
                <p:cNvSpPr/>
                <p:nvPr/>
              </p:nvSpPr>
              <p:spPr>
                <a:xfrm>
                  <a:off x="3567404" y="3807082"/>
                  <a:ext cx="708740" cy="70874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5D3BACA6-6F8B-4515-8CAC-92D111C8B212}"/>
                    </a:ext>
                  </a:extLst>
                </p:cNvPr>
                <p:cNvSpPr/>
                <p:nvPr/>
              </p:nvSpPr>
              <p:spPr>
                <a:xfrm>
                  <a:off x="2754305" y="5612155"/>
                  <a:ext cx="708740" cy="7087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970427C6-62F1-4A61-96F8-2BD652829899}"/>
                    </a:ext>
                  </a:extLst>
                </p:cNvPr>
                <p:cNvSpPr/>
                <p:nvPr/>
              </p:nvSpPr>
              <p:spPr>
                <a:xfrm>
                  <a:off x="8728955" y="5613110"/>
                  <a:ext cx="708740" cy="7087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4172E2B-E8CC-4D1D-9D6E-049E701F4CD3}"/>
                </a:ext>
              </a:extLst>
            </p:cNvPr>
            <p:cNvGrpSpPr/>
            <p:nvPr/>
          </p:nvGrpSpPr>
          <p:grpSpPr>
            <a:xfrm>
              <a:off x="-202985" y="1613529"/>
              <a:ext cx="12547182" cy="5051194"/>
              <a:chOff x="-202985" y="1613529"/>
              <a:chExt cx="12547182" cy="5051194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020B75A-ADD7-4B4E-9DB2-188697C967E3}"/>
                  </a:ext>
                </a:extLst>
              </p:cNvPr>
              <p:cNvGrpSpPr/>
              <p:nvPr/>
            </p:nvGrpSpPr>
            <p:grpSpPr>
              <a:xfrm>
                <a:off x="9183695" y="4918998"/>
                <a:ext cx="3160502" cy="1258532"/>
                <a:chOff x="9183695" y="4918998"/>
                <a:chExt cx="3160502" cy="1258532"/>
              </a:xfrm>
            </p:grpSpPr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05D40A7-BF4B-4910-8C60-D397FCCAF6AD}"/>
                    </a:ext>
                  </a:extLst>
                </p:cNvPr>
                <p:cNvSpPr txBox="1"/>
                <p:nvPr/>
              </p:nvSpPr>
              <p:spPr>
                <a:xfrm>
                  <a:off x="9183695" y="4918998"/>
                  <a:ext cx="31605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>
                      <a:solidFill>
                        <a:schemeClr val="accent2"/>
                      </a:solidFill>
                      <a:latin typeface="+mj-ea"/>
                      <a:ea typeface="+mj-ea"/>
                    </a:rPr>
                    <a:t>Distributed Design</a:t>
                  </a:r>
                  <a:endParaRPr lang="zh-CN" altLang="en-US" sz="2000" dirty="0">
                    <a:solidFill>
                      <a:schemeClr val="accent2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C7011D5-FDF8-41C9-B90A-63537CAAC9C2}"/>
                    </a:ext>
                  </a:extLst>
                </p:cNvPr>
                <p:cNvSpPr txBox="1"/>
                <p:nvPr/>
              </p:nvSpPr>
              <p:spPr>
                <a:xfrm>
                  <a:off x="9231321" y="5261958"/>
                  <a:ext cx="2617780" cy="915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2200"/>
                    </a:lnSpc>
                    <a:defRPr/>
                  </a:pPr>
                  <a:r>
                    <a:rPr lang="en-US" altLang="zh-CN" sz="1400" kern="0">
                      <a:solidFill>
                        <a:schemeClr val="accent2"/>
                      </a:solidFill>
                    </a:rPr>
                    <a:t>Design the algorithm to run models on several devices at same times</a:t>
                  </a:r>
                  <a:endParaRPr lang="zh-CN" altLang="en-US" sz="1400" kern="0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202D42A0-16BF-42A3-9710-71D6F397DCD5}"/>
                  </a:ext>
                </a:extLst>
              </p:cNvPr>
              <p:cNvGrpSpPr/>
              <p:nvPr/>
            </p:nvGrpSpPr>
            <p:grpSpPr>
              <a:xfrm>
                <a:off x="-202985" y="4918998"/>
                <a:ext cx="3160502" cy="1258532"/>
                <a:chOff x="9183695" y="4918998"/>
                <a:chExt cx="3160502" cy="1258532"/>
              </a:xfrm>
            </p:grpSpPr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A864EC8-6379-4C80-ADF1-89E6F1649D31}"/>
                    </a:ext>
                  </a:extLst>
                </p:cNvPr>
                <p:cNvSpPr txBox="1"/>
                <p:nvPr/>
              </p:nvSpPr>
              <p:spPr>
                <a:xfrm>
                  <a:off x="9183695" y="4918998"/>
                  <a:ext cx="31605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2000">
                      <a:solidFill>
                        <a:schemeClr val="accent2"/>
                      </a:solidFill>
                      <a:latin typeface="+mj-ea"/>
                      <a:ea typeface="+mj-ea"/>
                    </a:rPr>
                    <a:t>Model Design</a:t>
                  </a:r>
                  <a:endParaRPr lang="zh-CN" altLang="en-US" sz="2000" dirty="0">
                    <a:solidFill>
                      <a:schemeClr val="accent2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511F5FD-5B14-4CEC-AB91-09CE5B6918B4}"/>
                    </a:ext>
                  </a:extLst>
                </p:cNvPr>
                <p:cNvSpPr txBox="1"/>
                <p:nvPr/>
              </p:nvSpPr>
              <p:spPr>
                <a:xfrm>
                  <a:off x="9726417" y="5261958"/>
                  <a:ext cx="2617780" cy="915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ts val="2200"/>
                    </a:lnSpc>
                    <a:defRPr/>
                  </a:pPr>
                  <a:r>
                    <a:rPr kumimoji="0" lang="en-US" altLang="zh-CN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</a:rPr>
                    <a:t>Users d</a:t>
                  </a:r>
                  <a:r>
                    <a:rPr lang="en-US" altLang="zh-CN" sz="1400" kern="0">
                      <a:solidFill>
                        <a:schemeClr val="accent2"/>
                      </a:solidFill>
                    </a:rPr>
                    <a:t>esign the high-level program of the deep learning model on Pytorch, Tensorflow.</a:t>
                  </a:r>
                  <a:r>
                    <a:rPr kumimoji="0" lang="en-US" altLang="zh-CN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</a:rPr>
                    <a:t> </a:t>
                  </a:r>
                  <a:endParaRPr lang="zh-CN" altLang="en-US" sz="1400" kern="0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F6F774B3-EFCA-43D3-BBD1-3E9591F20A49}"/>
                  </a:ext>
                </a:extLst>
              </p:cNvPr>
              <p:cNvGrpSpPr/>
              <p:nvPr/>
            </p:nvGrpSpPr>
            <p:grpSpPr>
              <a:xfrm>
                <a:off x="521855" y="3147699"/>
                <a:ext cx="3160502" cy="1258532"/>
                <a:chOff x="9183695" y="4918998"/>
                <a:chExt cx="3160502" cy="1258532"/>
              </a:xfrm>
            </p:grpSpPr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B409AF99-26C6-49B0-AA2E-89E8F2E4C8B3}"/>
                    </a:ext>
                  </a:extLst>
                </p:cNvPr>
                <p:cNvSpPr txBox="1"/>
                <p:nvPr/>
              </p:nvSpPr>
              <p:spPr>
                <a:xfrm>
                  <a:off x="9183695" y="4918998"/>
                  <a:ext cx="31605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2000">
                      <a:solidFill>
                        <a:schemeClr val="accent2"/>
                      </a:solidFill>
                      <a:latin typeface="+mj-ea"/>
                      <a:ea typeface="+mj-ea"/>
                    </a:rPr>
                    <a:t>Computational Graph </a:t>
                  </a:r>
                  <a:endParaRPr lang="zh-CN" altLang="en-US" sz="2000" dirty="0">
                    <a:solidFill>
                      <a:schemeClr val="accent2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E38DE12E-A1C2-49C6-AE17-4189A533E621}"/>
                    </a:ext>
                  </a:extLst>
                </p:cNvPr>
                <p:cNvSpPr txBox="1"/>
                <p:nvPr/>
              </p:nvSpPr>
              <p:spPr>
                <a:xfrm>
                  <a:off x="9400980" y="5261958"/>
                  <a:ext cx="2943217" cy="915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ts val="2200"/>
                    </a:lnSpc>
                    <a:defRPr/>
                  </a:pPr>
                  <a:r>
                    <a:rPr lang="en-US" altLang="zh-CN" sz="1400" kern="0">
                      <a:solidFill>
                        <a:schemeClr val="accent2"/>
                      </a:solidFill>
                    </a:rPr>
                    <a:t>The frameworks like Pytorch and Tensorflow construct the dataflow graph of the model computation. </a:t>
                  </a:r>
                  <a:r>
                    <a:rPr kumimoji="0" lang="en-US" altLang="zh-CN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</a:rPr>
                    <a:t> </a:t>
                  </a:r>
                  <a:endParaRPr lang="zh-CN" altLang="en-US" sz="1400" kern="0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97C32286-0DD4-49F3-890A-576753648727}"/>
                  </a:ext>
                </a:extLst>
              </p:cNvPr>
              <p:cNvGrpSpPr/>
              <p:nvPr/>
            </p:nvGrpSpPr>
            <p:grpSpPr>
              <a:xfrm>
                <a:off x="8554108" y="3147699"/>
                <a:ext cx="3160502" cy="1253389"/>
                <a:chOff x="9231321" y="4924141"/>
                <a:chExt cx="3160502" cy="1253389"/>
              </a:xfrm>
            </p:grpSpPr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328BF61A-7309-41FD-82E4-F6D91EAA1285}"/>
                    </a:ext>
                  </a:extLst>
                </p:cNvPr>
                <p:cNvSpPr txBox="1"/>
                <p:nvPr/>
              </p:nvSpPr>
              <p:spPr>
                <a:xfrm>
                  <a:off x="9231321" y="4924141"/>
                  <a:ext cx="31605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>
                      <a:solidFill>
                        <a:schemeClr val="accent2"/>
                      </a:solidFill>
                      <a:latin typeface="+mj-ea"/>
                      <a:ea typeface="+mj-ea"/>
                    </a:rPr>
                    <a:t>Runtime</a:t>
                  </a:r>
                  <a:endParaRPr lang="zh-CN" altLang="en-US" sz="2000" dirty="0">
                    <a:solidFill>
                      <a:schemeClr val="accent2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F1DEDEC5-BC01-4B29-BB55-2E2DE3F889AC}"/>
                    </a:ext>
                  </a:extLst>
                </p:cNvPr>
                <p:cNvSpPr txBox="1"/>
                <p:nvPr/>
              </p:nvSpPr>
              <p:spPr>
                <a:xfrm>
                  <a:off x="9231321" y="5261958"/>
                  <a:ext cx="2617780" cy="915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2200"/>
                    </a:lnSpc>
                    <a:defRPr/>
                  </a:pPr>
                  <a:r>
                    <a:rPr lang="en-US" altLang="zh-CN" sz="1400" kern="0">
                      <a:solidFill>
                        <a:schemeClr val="accent2"/>
                      </a:solidFill>
                    </a:rPr>
                    <a:t>The program is compiled and return the combination of host code and device code.</a:t>
                  </a:r>
                  <a:endParaRPr lang="zh-CN" altLang="en-US" sz="1400" kern="0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262CF265-D26D-43D8-978E-0BA2ADF61F74}"/>
                  </a:ext>
                </a:extLst>
              </p:cNvPr>
              <p:cNvGrpSpPr/>
              <p:nvPr/>
            </p:nvGrpSpPr>
            <p:grpSpPr>
              <a:xfrm>
                <a:off x="4360405" y="1613529"/>
                <a:ext cx="3468028" cy="1540660"/>
                <a:chOff x="8740488" y="4799652"/>
                <a:chExt cx="3468028" cy="1540660"/>
              </a:xfrm>
            </p:grpSpPr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CB98C376-20AE-459F-90FF-2ABB398DBC0A}"/>
                    </a:ext>
                  </a:extLst>
                </p:cNvPr>
                <p:cNvSpPr txBox="1"/>
                <p:nvPr/>
              </p:nvSpPr>
              <p:spPr>
                <a:xfrm>
                  <a:off x="8894251" y="4799652"/>
                  <a:ext cx="31605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>
                      <a:solidFill>
                        <a:schemeClr val="accent2"/>
                      </a:solidFill>
                      <a:latin typeface="+mj-ea"/>
                      <a:ea typeface="+mj-ea"/>
                    </a:rPr>
                    <a:t>Low-Level Loop Program</a:t>
                  </a:r>
                  <a:endParaRPr lang="zh-CN" altLang="en-US" sz="2000" dirty="0">
                    <a:solidFill>
                      <a:schemeClr val="accent2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645F0925-C45B-44E9-97FC-593CCE823AFC}"/>
                    </a:ext>
                  </a:extLst>
                </p:cNvPr>
                <p:cNvSpPr txBox="1"/>
                <p:nvPr/>
              </p:nvSpPr>
              <p:spPr>
                <a:xfrm>
                  <a:off x="8740488" y="5142612"/>
                  <a:ext cx="3468028" cy="11977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ts val="2200"/>
                    </a:lnSpc>
                    <a:defRPr/>
                  </a:pPr>
                  <a:r>
                    <a:rPr lang="en-US" altLang="zh-CN" sz="1400" kern="0">
                      <a:solidFill>
                        <a:schemeClr val="accent2"/>
                      </a:solidFill>
                    </a:rPr>
                    <a:t>The computation nodes in the dataflow graph are an abtraction of low-level operators, which are essentially loop program of tensor computation.</a:t>
                  </a:r>
                  <a:endParaRPr lang="zh-CN" altLang="en-US" sz="1400" kern="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54" name="elemental-tip_77487">
                <a:extLst>
                  <a:ext uri="{FF2B5EF4-FFF2-40B4-BE49-F238E27FC236}">
                    <a16:creationId xmlns:a16="http://schemas.microsoft.com/office/drawing/2014/main" id="{B1D3023F-4988-48C9-BC5E-CEA1675A64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74297" y="4349034"/>
                <a:ext cx="1240244" cy="1320842"/>
              </a:xfrm>
              <a:custGeom>
                <a:avLst/>
                <a:gdLst>
                  <a:gd name="connsiteX0" fmla="*/ 225702 w 570756"/>
                  <a:gd name="connsiteY0" fmla="*/ 551683 h 607846"/>
                  <a:gd name="connsiteX1" fmla="*/ 225702 w 570756"/>
                  <a:gd name="connsiteY1" fmla="*/ 552428 h 607846"/>
                  <a:gd name="connsiteX2" fmla="*/ 245097 w 570756"/>
                  <a:gd name="connsiteY2" fmla="*/ 571794 h 607846"/>
                  <a:gd name="connsiteX3" fmla="*/ 325660 w 570756"/>
                  <a:gd name="connsiteY3" fmla="*/ 571794 h 607846"/>
                  <a:gd name="connsiteX4" fmla="*/ 345055 w 570756"/>
                  <a:gd name="connsiteY4" fmla="*/ 552428 h 607846"/>
                  <a:gd name="connsiteX5" fmla="*/ 345055 w 570756"/>
                  <a:gd name="connsiteY5" fmla="*/ 551683 h 607846"/>
                  <a:gd name="connsiteX6" fmla="*/ 225702 w 570756"/>
                  <a:gd name="connsiteY6" fmla="*/ 440026 h 607846"/>
                  <a:gd name="connsiteX7" fmla="*/ 225702 w 570756"/>
                  <a:gd name="connsiteY7" fmla="*/ 515631 h 607846"/>
                  <a:gd name="connsiteX8" fmla="*/ 345055 w 570756"/>
                  <a:gd name="connsiteY8" fmla="*/ 515631 h 607846"/>
                  <a:gd name="connsiteX9" fmla="*/ 345055 w 570756"/>
                  <a:gd name="connsiteY9" fmla="*/ 440026 h 607846"/>
                  <a:gd name="connsiteX10" fmla="*/ 285379 w 570756"/>
                  <a:gd name="connsiteY10" fmla="*/ 448592 h 607846"/>
                  <a:gd name="connsiteX11" fmla="*/ 225702 w 570756"/>
                  <a:gd name="connsiteY11" fmla="*/ 440026 h 607846"/>
                  <a:gd name="connsiteX12" fmla="*/ 505788 w 570756"/>
                  <a:gd name="connsiteY12" fmla="*/ 389080 h 607846"/>
                  <a:gd name="connsiteX13" fmla="*/ 518513 w 570756"/>
                  <a:gd name="connsiteY13" fmla="*/ 394330 h 607846"/>
                  <a:gd name="connsiteX14" fmla="*/ 565499 w 570756"/>
                  <a:gd name="connsiteY14" fmla="*/ 441252 h 607846"/>
                  <a:gd name="connsiteX15" fmla="*/ 565499 w 570756"/>
                  <a:gd name="connsiteY15" fmla="*/ 466724 h 607846"/>
                  <a:gd name="connsiteX16" fmla="*/ 552745 w 570756"/>
                  <a:gd name="connsiteY16" fmla="*/ 471937 h 607846"/>
                  <a:gd name="connsiteX17" fmla="*/ 539992 w 570756"/>
                  <a:gd name="connsiteY17" fmla="*/ 466724 h 607846"/>
                  <a:gd name="connsiteX18" fmla="*/ 493007 w 570756"/>
                  <a:gd name="connsiteY18" fmla="*/ 419802 h 607846"/>
                  <a:gd name="connsiteX19" fmla="*/ 493007 w 570756"/>
                  <a:gd name="connsiteY19" fmla="*/ 394330 h 607846"/>
                  <a:gd name="connsiteX20" fmla="*/ 505788 w 570756"/>
                  <a:gd name="connsiteY20" fmla="*/ 389080 h 607846"/>
                  <a:gd name="connsiteX21" fmla="*/ 64969 w 570756"/>
                  <a:gd name="connsiteY21" fmla="*/ 389080 h 607846"/>
                  <a:gd name="connsiteX22" fmla="*/ 77751 w 570756"/>
                  <a:gd name="connsiteY22" fmla="*/ 394330 h 607846"/>
                  <a:gd name="connsiteX23" fmla="*/ 77751 w 570756"/>
                  <a:gd name="connsiteY23" fmla="*/ 419802 h 607846"/>
                  <a:gd name="connsiteX24" fmla="*/ 30765 w 570756"/>
                  <a:gd name="connsiteY24" fmla="*/ 466724 h 607846"/>
                  <a:gd name="connsiteX25" fmla="*/ 18012 w 570756"/>
                  <a:gd name="connsiteY25" fmla="*/ 471937 h 607846"/>
                  <a:gd name="connsiteX26" fmla="*/ 5259 w 570756"/>
                  <a:gd name="connsiteY26" fmla="*/ 466724 h 607846"/>
                  <a:gd name="connsiteX27" fmla="*/ 5259 w 570756"/>
                  <a:gd name="connsiteY27" fmla="*/ 441252 h 607846"/>
                  <a:gd name="connsiteX28" fmla="*/ 52244 w 570756"/>
                  <a:gd name="connsiteY28" fmla="*/ 394330 h 607846"/>
                  <a:gd name="connsiteX29" fmla="*/ 64969 w 570756"/>
                  <a:gd name="connsiteY29" fmla="*/ 389080 h 607846"/>
                  <a:gd name="connsiteX30" fmla="*/ 251960 w 570756"/>
                  <a:gd name="connsiteY30" fmla="*/ 298574 h 607846"/>
                  <a:gd name="connsiteX31" fmla="*/ 268818 w 570756"/>
                  <a:gd name="connsiteY31" fmla="*/ 411796 h 607846"/>
                  <a:gd name="connsiteX32" fmla="*/ 285379 w 570756"/>
                  <a:gd name="connsiteY32" fmla="*/ 412540 h 607846"/>
                  <a:gd name="connsiteX33" fmla="*/ 301939 w 570756"/>
                  <a:gd name="connsiteY33" fmla="*/ 411796 h 607846"/>
                  <a:gd name="connsiteX34" fmla="*/ 318797 w 570756"/>
                  <a:gd name="connsiteY34" fmla="*/ 298574 h 607846"/>
                  <a:gd name="connsiteX35" fmla="*/ 285379 w 570756"/>
                  <a:gd name="connsiteY35" fmla="*/ 59470 h 607846"/>
                  <a:gd name="connsiteX36" fmla="*/ 108587 w 570756"/>
                  <a:gd name="connsiteY36" fmla="*/ 236005 h 607846"/>
                  <a:gd name="connsiteX37" fmla="*/ 232938 w 570756"/>
                  <a:gd name="connsiteY37" fmla="*/ 404645 h 607846"/>
                  <a:gd name="connsiteX38" fmla="*/ 206830 w 570756"/>
                  <a:gd name="connsiteY38" fmla="*/ 291051 h 607846"/>
                  <a:gd name="connsiteX39" fmla="*/ 205487 w 570756"/>
                  <a:gd name="connsiteY39" fmla="*/ 272280 h 607846"/>
                  <a:gd name="connsiteX40" fmla="*/ 221525 w 570756"/>
                  <a:gd name="connsiteY40" fmla="*/ 262523 h 607846"/>
                  <a:gd name="connsiteX41" fmla="*/ 349232 w 570756"/>
                  <a:gd name="connsiteY41" fmla="*/ 262523 h 607846"/>
                  <a:gd name="connsiteX42" fmla="*/ 365270 w 570756"/>
                  <a:gd name="connsiteY42" fmla="*/ 272280 h 607846"/>
                  <a:gd name="connsiteX43" fmla="*/ 363928 w 570756"/>
                  <a:gd name="connsiteY43" fmla="*/ 291051 h 607846"/>
                  <a:gd name="connsiteX44" fmla="*/ 337819 w 570756"/>
                  <a:gd name="connsiteY44" fmla="*/ 404645 h 607846"/>
                  <a:gd name="connsiteX45" fmla="*/ 462170 w 570756"/>
                  <a:gd name="connsiteY45" fmla="*/ 236005 h 607846"/>
                  <a:gd name="connsiteX46" fmla="*/ 285379 w 570756"/>
                  <a:gd name="connsiteY46" fmla="*/ 59470 h 607846"/>
                  <a:gd name="connsiteX47" fmla="*/ 285379 w 570756"/>
                  <a:gd name="connsiteY47" fmla="*/ 23493 h 607846"/>
                  <a:gd name="connsiteX48" fmla="*/ 498274 w 570756"/>
                  <a:gd name="connsiteY48" fmla="*/ 236005 h 607846"/>
                  <a:gd name="connsiteX49" fmla="*/ 381159 w 570756"/>
                  <a:gd name="connsiteY49" fmla="*/ 425799 h 607846"/>
                  <a:gd name="connsiteX50" fmla="*/ 381159 w 570756"/>
                  <a:gd name="connsiteY50" fmla="*/ 552428 h 607846"/>
                  <a:gd name="connsiteX51" fmla="*/ 325660 w 570756"/>
                  <a:gd name="connsiteY51" fmla="*/ 607846 h 607846"/>
                  <a:gd name="connsiteX52" fmla="*/ 245097 w 570756"/>
                  <a:gd name="connsiteY52" fmla="*/ 607846 h 607846"/>
                  <a:gd name="connsiteX53" fmla="*/ 189598 w 570756"/>
                  <a:gd name="connsiteY53" fmla="*/ 552428 h 607846"/>
                  <a:gd name="connsiteX54" fmla="*/ 189598 w 570756"/>
                  <a:gd name="connsiteY54" fmla="*/ 425799 h 607846"/>
                  <a:gd name="connsiteX55" fmla="*/ 72483 w 570756"/>
                  <a:gd name="connsiteY55" fmla="*/ 236005 h 607846"/>
                  <a:gd name="connsiteX56" fmla="*/ 285379 w 570756"/>
                  <a:gd name="connsiteY56" fmla="*/ 23493 h 607846"/>
                  <a:gd name="connsiteX57" fmla="*/ 552717 w 570756"/>
                  <a:gd name="connsiteY57" fmla="*/ 0 h 607846"/>
                  <a:gd name="connsiteX58" fmla="*/ 565499 w 570756"/>
                  <a:gd name="connsiteY58" fmla="*/ 5306 h 607846"/>
                  <a:gd name="connsiteX59" fmla="*/ 565499 w 570756"/>
                  <a:gd name="connsiteY59" fmla="*/ 30777 h 607846"/>
                  <a:gd name="connsiteX60" fmla="*/ 518513 w 570756"/>
                  <a:gd name="connsiteY60" fmla="*/ 77622 h 607846"/>
                  <a:gd name="connsiteX61" fmla="*/ 505760 w 570756"/>
                  <a:gd name="connsiteY61" fmla="*/ 82910 h 607846"/>
                  <a:gd name="connsiteX62" fmla="*/ 493007 w 570756"/>
                  <a:gd name="connsiteY62" fmla="*/ 77622 h 607846"/>
                  <a:gd name="connsiteX63" fmla="*/ 493007 w 570756"/>
                  <a:gd name="connsiteY63" fmla="*/ 52151 h 607846"/>
                  <a:gd name="connsiteX64" fmla="*/ 539992 w 570756"/>
                  <a:gd name="connsiteY64" fmla="*/ 5306 h 607846"/>
                  <a:gd name="connsiteX65" fmla="*/ 552717 w 570756"/>
                  <a:gd name="connsiteY65" fmla="*/ 0 h 607846"/>
                  <a:gd name="connsiteX66" fmla="*/ 18040 w 570756"/>
                  <a:gd name="connsiteY66" fmla="*/ 0 h 607846"/>
                  <a:gd name="connsiteX67" fmla="*/ 30765 w 570756"/>
                  <a:gd name="connsiteY67" fmla="*/ 5306 h 607846"/>
                  <a:gd name="connsiteX68" fmla="*/ 77751 w 570756"/>
                  <a:gd name="connsiteY68" fmla="*/ 52151 h 607846"/>
                  <a:gd name="connsiteX69" fmla="*/ 77751 w 570756"/>
                  <a:gd name="connsiteY69" fmla="*/ 77622 h 607846"/>
                  <a:gd name="connsiteX70" fmla="*/ 64997 w 570756"/>
                  <a:gd name="connsiteY70" fmla="*/ 82910 h 607846"/>
                  <a:gd name="connsiteX71" fmla="*/ 52244 w 570756"/>
                  <a:gd name="connsiteY71" fmla="*/ 77622 h 607846"/>
                  <a:gd name="connsiteX72" fmla="*/ 5259 w 570756"/>
                  <a:gd name="connsiteY72" fmla="*/ 30777 h 607846"/>
                  <a:gd name="connsiteX73" fmla="*/ 5259 w 570756"/>
                  <a:gd name="connsiteY73" fmla="*/ 5306 h 607846"/>
                  <a:gd name="connsiteX74" fmla="*/ 18040 w 570756"/>
                  <a:gd name="connsiteY74" fmla="*/ 0 h 60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570756" h="607846">
                    <a:moveTo>
                      <a:pt x="225702" y="551683"/>
                    </a:moveTo>
                    <a:lnTo>
                      <a:pt x="225702" y="552428"/>
                    </a:lnTo>
                    <a:cubicBezTo>
                      <a:pt x="225702" y="563079"/>
                      <a:pt x="234355" y="571794"/>
                      <a:pt x="245097" y="571794"/>
                    </a:cubicBezTo>
                    <a:lnTo>
                      <a:pt x="325660" y="571794"/>
                    </a:lnTo>
                    <a:cubicBezTo>
                      <a:pt x="336402" y="571794"/>
                      <a:pt x="345055" y="563079"/>
                      <a:pt x="345055" y="552428"/>
                    </a:cubicBezTo>
                    <a:lnTo>
                      <a:pt x="345055" y="551683"/>
                    </a:lnTo>
                    <a:close/>
                    <a:moveTo>
                      <a:pt x="225702" y="440026"/>
                    </a:moveTo>
                    <a:lnTo>
                      <a:pt x="225702" y="515631"/>
                    </a:lnTo>
                    <a:lnTo>
                      <a:pt x="345055" y="515631"/>
                    </a:lnTo>
                    <a:lnTo>
                      <a:pt x="345055" y="440026"/>
                    </a:lnTo>
                    <a:cubicBezTo>
                      <a:pt x="326108" y="445613"/>
                      <a:pt x="306116" y="448592"/>
                      <a:pt x="285379" y="448592"/>
                    </a:cubicBezTo>
                    <a:cubicBezTo>
                      <a:pt x="264641" y="448592"/>
                      <a:pt x="244650" y="445613"/>
                      <a:pt x="225702" y="440026"/>
                    </a:cubicBezTo>
                    <a:close/>
                    <a:moveTo>
                      <a:pt x="505788" y="389080"/>
                    </a:moveTo>
                    <a:cubicBezTo>
                      <a:pt x="510403" y="389080"/>
                      <a:pt x="515008" y="390830"/>
                      <a:pt x="518513" y="394330"/>
                    </a:cubicBezTo>
                    <a:lnTo>
                      <a:pt x="565499" y="441252"/>
                    </a:lnTo>
                    <a:cubicBezTo>
                      <a:pt x="572509" y="448253"/>
                      <a:pt x="572509" y="459648"/>
                      <a:pt x="565499" y="466724"/>
                    </a:cubicBezTo>
                    <a:cubicBezTo>
                      <a:pt x="561919" y="470224"/>
                      <a:pt x="557369" y="471937"/>
                      <a:pt x="552745" y="471937"/>
                    </a:cubicBezTo>
                    <a:cubicBezTo>
                      <a:pt x="548121" y="471937"/>
                      <a:pt x="543497" y="470224"/>
                      <a:pt x="539992" y="466724"/>
                    </a:cubicBezTo>
                    <a:lnTo>
                      <a:pt x="493007" y="419802"/>
                    </a:lnTo>
                    <a:cubicBezTo>
                      <a:pt x="485996" y="412801"/>
                      <a:pt x="485996" y="401406"/>
                      <a:pt x="493007" y="394330"/>
                    </a:cubicBezTo>
                    <a:cubicBezTo>
                      <a:pt x="496549" y="390830"/>
                      <a:pt x="501173" y="389080"/>
                      <a:pt x="505788" y="389080"/>
                    </a:cubicBezTo>
                    <a:close/>
                    <a:moveTo>
                      <a:pt x="64969" y="389080"/>
                    </a:moveTo>
                    <a:cubicBezTo>
                      <a:pt x="69584" y="389080"/>
                      <a:pt x="74208" y="390830"/>
                      <a:pt x="77751" y="394330"/>
                    </a:cubicBezTo>
                    <a:cubicBezTo>
                      <a:pt x="84761" y="401406"/>
                      <a:pt x="84761" y="412801"/>
                      <a:pt x="77751" y="419802"/>
                    </a:cubicBezTo>
                    <a:lnTo>
                      <a:pt x="30765" y="466724"/>
                    </a:lnTo>
                    <a:cubicBezTo>
                      <a:pt x="27260" y="470224"/>
                      <a:pt x="22636" y="471937"/>
                      <a:pt x="18012" y="471937"/>
                    </a:cubicBezTo>
                    <a:cubicBezTo>
                      <a:pt x="13388" y="471937"/>
                      <a:pt x="8839" y="470224"/>
                      <a:pt x="5259" y="466724"/>
                    </a:cubicBezTo>
                    <a:cubicBezTo>
                      <a:pt x="-1752" y="459648"/>
                      <a:pt x="-1752" y="448253"/>
                      <a:pt x="5259" y="441252"/>
                    </a:cubicBezTo>
                    <a:lnTo>
                      <a:pt x="52244" y="394330"/>
                    </a:lnTo>
                    <a:cubicBezTo>
                      <a:pt x="55749" y="390830"/>
                      <a:pt x="60355" y="389080"/>
                      <a:pt x="64969" y="389080"/>
                    </a:cubicBezTo>
                    <a:close/>
                    <a:moveTo>
                      <a:pt x="251960" y="298574"/>
                    </a:moveTo>
                    <a:cubicBezTo>
                      <a:pt x="269490" y="339989"/>
                      <a:pt x="270087" y="387140"/>
                      <a:pt x="268818" y="411796"/>
                    </a:cubicBezTo>
                    <a:cubicBezTo>
                      <a:pt x="274264" y="412243"/>
                      <a:pt x="279784" y="412540"/>
                      <a:pt x="285379" y="412540"/>
                    </a:cubicBezTo>
                    <a:cubicBezTo>
                      <a:pt x="290973" y="412540"/>
                      <a:pt x="296493" y="412243"/>
                      <a:pt x="301939" y="411796"/>
                    </a:cubicBezTo>
                    <a:cubicBezTo>
                      <a:pt x="300671" y="387140"/>
                      <a:pt x="301267" y="339989"/>
                      <a:pt x="318797" y="298574"/>
                    </a:cubicBezTo>
                    <a:close/>
                    <a:moveTo>
                      <a:pt x="285379" y="59470"/>
                    </a:moveTo>
                    <a:cubicBezTo>
                      <a:pt x="187882" y="59470"/>
                      <a:pt x="108587" y="138650"/>
                      <a:pt x="108587" y="236005"/>
                    </a:cubicBezTo>
                    <a:cubicBezTo>
                      <a:pt x="108587" y="315111"/>
                      <a:pt x="160953" y="382298"/>
                      <a:pt x="232938" y="404645"/>
                    </a:cubicBezTo>
                    <a:cubicBezTo>
                      <a:pt x="233759" y="376861"/>
                      <a:pt x="231446" y="325539"/>
                      <a:pt x="206830" y="291051"/>
                    </a:cubicBezTo>
                    <a:cubicBezTo>
                      <a:pt x="202876" y="285539"/>
                      <a:pt x="202354" y="278314"/>
                      <a:pt x="205487" y="272280"/>
                    </a:cubicBezTo>
                    <a:cubicBezTo>
                      <a:pt x="208545" y="266321"/>
                      <a:pt x="214737" y="262523"/>
                      <a:pt x="221525" y="262523"/>
                    </a:cubicBezTo>
                    <a:lnTo>
                      <a:pt x="349232" y="262523"/>
                    </a:lnTo>
                    <a:cubicBezTo>
                      <a:pt x="356021" y="262523"/>
                      <a:pt x="362212" y="266321"/>
                      <a:pt x="365270" y="272280"/>
                    </a:cubicBezTo>
                    <a:cubicBezTo>
                      <a:pt x="368403" y="278314"/>
                      <a:pt x="367881" y="285539"/>
                      <a:pt x="363928" y="291051"/>
                    </a:cubicBezTo>
                    <a:cubicBezTo>
                      <a:pt x="339311" y="325464"/>
                      <a:pt x="336999" y="376861"/>
                      <a:pt x="337819" y="404645"/>
                    </a:cubicBezTo>
                    <a:cubicBezTo>
                      <a:pt x="409804" y="382298"/>
                      <a:pt x="462170" y="315111"/>
                      <a:pt x="462170" y="236005"/>
                    </a:cubicBezTo>
                    <a:cubicBezTo>
                      <a:pt x="462170" y="138650"/>
                      <a:pt x="382875" y="59470"/>
                      <a:pt x="285379" y="59470"/>
                    </a:cubicBezTo>
                    <a:close/>
                    <a:moveTo>
                      <a:pt x="285379" y="23493"/>
                    </a:moveTo>
                    <a:cubicBezTo>
                      <a:pt x="402717" y="23493"/>
                      <a:pt x="498274" y="118837"/>
                      <a:pt x="498274" y="236005"/>
                    </a:cubicBezTo>
                    <a:cubicBezTo>
                      <a:pt x="498274" y="318835"/>
                      <a:pt x="450533" y="390716"/>
                      <a:pt x="381159" y="425799"/>
                    </a:cubicBezTo>
                    <a:lnTo>
                      <a:pt x="381159" y="552428"/>
                    </a:lnTo>
                    <a:cubicBezTo>
                      <a:pt x="381159" y="582967"/>
                      <a:pt x="356244" y="607846"/>
                      <a:pt x="325660" y="607846"/>
                    </a:cubicBezTo>
                    <a:lnTo>
                      <a:pt x="245097" y="607846"/>
                    </a:lnTo>
                    <a:cubicBezTo>
                      <a:pt x="214513" y="607846"/>
                      <a:pt x="189598" y="582967"/>
                      <a:pt x="189598" y="552428"/>
                    </a:cubicBezTo>
                    <a:lnTo>
                      <a:pt x="189598" y="425799"/>
                    </a:lnTo>
                    <a:cubicBezTo>
                      <a:pt x="120224" y="390716"/>
                      <a:pt x="72483" y="318835"/>
                      <a:pt x="72483" y="236005"/>
                    </a:cubicBezTo>
                    <a:cubicBezTo>
                      <a:pt x="72483" y="118837"/>
                      <a:pt x="168040" y="23493"/>
                      <a:pt x="285379" y="23493"/>
                    </a:cubicBezTo>
                    <a:close/>
                    <a:moveTo>
                      <a:pt x="552717" y="0"/>
                    </a:moveTo>
                    <a:cubicBezTo>
                      <a:pt x="557332" y="0"/>
                      <a:pt x="561956" y="1768"/>
                      <a:pt x="565499" y="5306"/>
                    </a:cubicBezTo>
                    <a:cubicBezTo>
                      <a:pt x="572509" y="12307"/>
                      <a:pt x="572509" y="23701"/>
                      <a:pt x="565499" y="30777"/>
                    </a:cubicBezTo>
                    <a:lnTo>
                      <a:pt x="518513" y="77622"/>
                    </a:lnTo>
                    <a:cubicBezTo>
                      <a:pt x="515008" y="81122"/>
                      <a:pt x="510384" y="82910"/>
                      <a:pt x="505760" y="82910"/>
                    </a:cubicBezTo>
                    <a:cubicBezTo>
                      <a:pt x="501210" y="82910"/>
                      <a:pt x="496587" y="81122"/>
                      <a:pt x="493007" y="77622"/>
                    </a:cubicBezTo>
                    <a:cubicBezTo>
                      <a:pt x="485996" y="70621"/>
                      <a:pt x="485996" y="59152"/>
                      <a:pt x="493007" y="52151"/>
                    </a:cubicBezTo>
                    <a:lnTo>
                      <a:pt x="539992" y="5306"/>
                    </a:lnTo>
                    <a:cubicBezTo>
                      <a:pt x="543497" y="1768"/>
                      <a:pt x="548103" y="0"/>
                      <a:pt x="552717" y="0"/>
                    </a:cubicBezTo>
                    <a:close/>
                    <a:moveTo>
                      <a:pt x="18040" y="0"/>
                    </a:moveTo>
                    <a:cubicBezTo>
                      <a:pt x="22655" y="0"/>
                      <a:pt x="27260" y="1768"/>
                      <a:pt x="30765" y="5306"/>
                    </a:cubicBezTo>
                    <a:lnTo>
                      <a:pt x="77751" y="52151"/>
                    </a:lnTo>
                    <a:cubicBezTo>
                      <a:pt x="84761" y="59152"/>
                      <a:pt x="84761" y="70621"/>
                      <a:pt x="77751" y="77622"/>
                    </a:cubicBezTo>
                    <a:cubicBezTo>
                      <a:pt x="74171" y="81122"/>
                      <a:pt x="69547" y="82910"/>
                      <a:pt x="64997" y="82910"/>
                    </a:cubicBezTo>
                    <a:cubicBezTo>
                      <a:pt x="60373" y="82910"/>
                      <a:pt x="55749" y="81122"/>
                      <a:pt x="52244" y="77622"/>
                    </a:cubicBezTo>
                    <a:lnTo>
                      <a:pt x="5259" y="30777"/>
                    </a:lnTo>
                    <a:cubicBezTo>
                      <a:pt x="-1752" y="23701"/>
                      <a:pt x="-1752" y="12307"/>
                      <a:pt x="5259" y="5306"/>
                    </a:cubicBezTo>
                    <a:cubicBezTo>
                      <a:pt x="8801" y="1768"/>
                      <a:pt x="13425" y="0"/>
                      <a:pt x="180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1351E69-B462-4575-949C-7A579358D723}"/>
                  </a:ext>
                </a:extLst>
              </p:cNvPr>
              <p:cNvSpPr txBox="1"/>
              <p:nvPr/>
            </p:nvSpPr>
            <p:spPr>
              <a:xfrm>
                <a:off x="4514168" y="5833726"/>
                <a:ext cx="31605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accent2"/>
                    </a:solidFill>
                    <a:latin typeface="+mj-ea"/>
                    <a:ea typeface="+mj-ea"/>
                  </a:rPr>
                  <a:t>Mechine Learning Optimization</a:t>
                </a:r>
                <a:endParaRPr lang="zh-CN" altLang="en-US" sz="2400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6" name="elemental-tip_77487">
                <a:extLst>
                  <a:ext uri="{FF2B5EF4-FFF2-40B4-BE49-F238E27FC236}">
                    <a16:creationId xmlns:a16="http://schemas.microsoft.com/office/drawing/2014/main" id="{54613651-6E86-4E2C-B2C3-AA704F725A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14219" y="4223029"/>
                <a:ext cx="276679" cy="294659"/>
              </a:xfrm>
              <a:custGeom>
                <a:avLst/>
                <a:gdLst>
                  <a:gd name="connsiteX0" fmla="*/ 225702 w 570756"/>
                  <a:gd name="connsiteY0" fmla="*/ 551683 h 607846"/>
                  <a:gd name="connsiteX1" fmla="*/ 225702 w 570756"/>
                  <a:gd name="connsiteY1" fmla="*/ 552428 h 607846"/>
                  <a:gd name="connsiteX2" fmla="*/ 245097 w 570756"/>
                  <a:gd name="connsiteY2" fmla="*/ 571794 h 607846"/>
                  <a:gd name="connsiteX3" fmla="*/ 325660 w 570756"/>
                  <a:gd name="connsiteY3" fmla="*/ 571794 h 607846"/>
                  <a:gd name="connsiteX4" fmla="*/ 345055 w 570756"/>
                  <a:gd name="connsiteY4" fmla="*/ 552428 h 607846"/>
                  <a:gd name="connsiteX5" fmla="*/ 345055 w 570756"/>
                  <a:gd name="connsiteY5" fmla="*/ 551683 h 607846"/>
                  <a:gd name="connsiteX6" fmla="*/ 225702 w 570756"/>
                  <a:gd name="connsiteY6" fmla="*/ 440026 h 607846"/>
                  <a:gd name="connsiteX7" fmla="*/ 225702 w 570756"/>
                  <a:gd name="connsiteY7" fmla="*/ 515631 h 607846"/>
                  <a:gd name="connsiteX8" fmla="*/ 345055 w 570756"/>
                  <a:gd name="connsiteY8" fmla="*/ 515631 h 607846"/>
                  <a:gd name="connsiteX9" fmla="*/ 345055 w 570756"/>
                  <a:gd name="connsiteY9" fmla="*/ 440026 h 607846"/>
                  <a:gd name="connsiteX10" fmla="*/ 285379 w 570756"/>
                  <a:gd name="connsiteY10" fmla="*/ 448592 h 607846"/>
                  <a:gd name="connsiteX11" fmla="*/ 225702 w 570756"/>
                  <a:gd name="connsiteY11" fmla="*/ 440026 h 607846"/>
                  <a:gd name="connsiteX12" fmla="*/ 505788 w 570756"/>
                  <a:gd name="connsiteY12" fmla="*/ 389080 h 607846"/>
                  <a:gd name="connsiteX13" fmla="*/ 518513 w 570756"/>
                  <a:gd name="connsiteY13" fmla="*/ 394330 h 607846"/>
                  <a:gd name="connsiteX14" fmla="*/ 565499 w 570756"/>
                  <a:gd name="connsiteY14" fmla="*/ 441252 h 607846"/>
                  <a:gd name="connsiteX15" fmla="*/ 565499 w 570756"/>
                  <a:gd name="connsiteY15" fmla="*/ 466724 h 607846"/>
                  <a:gd name="connsiteX16" fmla="*/ 552745 w 570756"/>
                  <a:gd name="connsiteY16" fmla="*/ 471937 h 607846"/>
                  <a:gd name="connsiteX17" fmla="*/ 539992 w 570756"/>
                  <a:gd name="connsiteY17" fmla="*/ 466724 h 607846"/>
                  <a:gd name="connsiteX18" fmla="*/ 493007 w 570756"/>
                  <a:gd name="connsiteY18" fmla="*/ 419802 h 607846"/>
                  <a:gd name="connsiteX19" fmla="*/ 493007 w 570756"/>
                  <a:gd name="connsiteY19" fmla="*/ 394330 h 607846"/>
                  <a:gd name="connsiteX20" fmla="*/ 505788 w 570756"/>
                  <a:gd name="connsiteY20" fmla="*/ 389080 h 607846"/>
                  <a:gd name="connsiteX21" fmla="*/ 64969 w 570756"/>
                  <a:gd name="connsiteY21" fmla="*/ 389080 h 607846"/>
                  <a:gd name="connsiteX22" fmla="*/ 77751 w 570756"/>
                  <a:gd name="connsiteY22" fmla="*/ 394330 h 607846"/>
                  <a:gd name="connsiteX23" fmla="*/ 77751 w 570756"/>
                  <a:gd name="connsiteY23" fmla="*/ 419802 h 607846"/>
                  <a:gd name="connsiteX24" fmla="*/ 30765 w 570756"/>
                  <a:gd name="connsiteY24" fmla="*/ 466724 h 607846"/>
                  <a:gd name="connsiteX25" fmla="*/ 18012 w 570756"/>
                  <a:gd name="connsiteY25" fmla="*/ 471937 h 607846"/>
                  <a:gd name="connsiteX26" fmla="*/ 5259 w 570756"/>
                  <a:gd name="connsiteY26" fmla="*/ 466724 h 607846"/>
                  <a:gd name="connsiteX27" fmla="*/ 5259 w 570756"/>
                  <a:gd name="connsiteY27" fmla="*/ 441252 h 607846"/>
                  <a:gd name="connsiteX28" fmla="*/ 52244 w 570756"/>
                  <a:gd name="connsiteY28" fmla="*/ 394330 h 607846"/>
                  <a:gd name="connsiteX29" fmla="*/ 64969 w 570756"/>
                  <a:gd name="connsiteY29" fmla="*/ 389080 h 607846"/>
                  <a:gd name="connsiteX30" fmla="*/ 251960 w 570756"/>
                  <a:gd name="connsiteY30" fmla="*/ 298574 h 607846"/>
                  <a:gd name="connsiteX31" fmla="*/ 268818 w 570756"/>
                  <a:gd name="connsiteY31" fmla="*/ 411796 h 607846"/>
                  <a:gd name="connsiteX32" fmla="*/ 285379 w 570756"/>
                  <a:gd name="connsiteY32" fmla="*/ 412540 h 607846"/>
                  <a:gd name="connsiteX33" fmla="*/ 301939 w 570756"/>
                  <a:gd name="connsiteY33" fmla="*/ 411796 h 607846"/>
                  <a:gd name="connsiteX34" fmla="*/ 318797 w 570756"/>
                  <a:gd name="connsiteY34" fmla="*/ 298574 h 607846"/>
                  <a:gd name="connsiteX35" fmla="*/ 285379 w 570756"/>
                  <a:gd name="connsiteY35" fmla="*/ 59470 h 607846"/>
                  <a:gd name="connsiteX36" fmla="*/ 108587 w 570756"/>
                  <a:gd name="connsiteY36" fmla="*/ 236005 h 607846"/>
                  <a:gd name="connsiteX37" fmla="*/ 232938 w 570756"/>
                  <a:gd name="connsiteY37" fmla="*/ 404645 h 607846"/>
                  <a:gd name="connsiteX38" fmla="*/ 206830 w 570756"/>
                  <a:gd name="connsiteY38" fmla="*/ 291051 h 607846"/>
                  <a:gd name="connsiteX39" fmla="*/ 205487 w 570756"/>
                  <a:gd name="connsiteY39" fmla="*/ 272280 h 607846"/>
                  <a:gd name="connsiteX40" fmla="*/ 221525 w 570756"/>
                  <a:gd name="connsiteY40" fmla="*/ 262523 h 607846"/>
                  <a:gd name="connsiteX41" fmla="*/ 349232 w 570756"/>
                  <a:gd name="connsiteY41" fmla="*/ 262523 h 607846"/>
                  <a:gd name="connsiteX42" fmla="*/ 365270 w 570756"/>
                  <a:gd name="connsiteY42" fmla="*/ 272280 h 607846"/>
                  <a:gd name="connsiteX43" fmla="*/ 363928 w 570756"/>
                  <a:gd name="connsiteY43" fmla="*/ 291051 h 607846"/>
                  <a:gd name="connsiteX44" fmla="*/ 337819 w 570756"/>
                  <a:gd name="connsiteY44" fmla="*/ 404645 h 607846"/>
                  <a:gd name="connsiteX45" fmla="*/ 462170 w 570756"/>
                  <a:gd name="connsiteY45" fmla="*/ 236005 h 607846"/>
                  <a:gd name="connsiteX46" fmla="*/ 285379 w 570756"/>
                  <a:gd name="connsiteY46" fmla="*/ 59470 h 607846"/>
                  <a:gd name="connsiteX47" fmla="*/ 285379 w 570756"/>
                  <a:gd name="connsiteY47" fmla="*/ 23493 h 607846"/>
                  <a:gd name="connsiteX48" fmla="*/ 498274 w 570756"/>
                  <a:gd name="connsiteY48" fmla="*/ 236005 h 607846"/>
                  <a:gd name="connsiteX49" fmla="*/ 381159 w 570756"/>
                  <a:gd name="connsiteY49" fmla="*/ 425799 h 607846"/>
                  <a:gd name="connsiteX50" fmla="*/ 381159 w 570756"/>
                  <a:gd name="connsiteY50" fmla="*/ 552428 h 607846"/>
                  <a:gd name="connsiteX51" fmla="*/ 325660 w 570756"/>
                  <a:gd name="connsiteY51" fmla="*/ 607846 h 607846"/>
                  <a:gd name="connsiteX52" fmla="*/ 245097 w 570756"/>
                  <a:gd name="connsiteY52" fmla="*/ 607846 h 607846"/>
                  <a:gd name="connsiteX53" fmla="*/ 189598 w 570756"/>
                  <a:gd name="connsiteY53" fmla="*/ 552428 h 607846"/>
                  <a:gd name="connsiteX54" fmla="*/ 189598 w 570756"/>
                  <a:gd name="connsiteY54" fmla="*/ 425799 h 607846"/>
                  <a:gd name="connsiteX55" fmla="*/ 72483 w 570756"/>
                  <a:gd name="connsiteY55" fmla="*/ 236005 h 607846"/>
                  <a:gd name="connsiteX56" fmla="*/ 285379 w 570756"/>
                  <a:gd name="connsiteY56" fmla="*/ 23493 h 607846"/>
                  <a:gd name="connsiteX57" fmla="*/ 552717 w 570756"/>
                  <a:gd name="connsiteY57" fmla="*/ 0 h 607846"/>
                  <a:gd name="connsiteX58" fmla="*/ 565499 w 570756"/>
                  <a:gd name="connsiteY58" fmla="*/ 5306 h 607846"/>
                  <a:gd name="connsiteX59" fmla="*/ 565499 w 570756"/>
                  <a:gd name="connsiteY59" fmla="*/ 30777 h 607846"/>
                  <a:gd name="connsiteX60" fmla="*/ 518513 w 570756"/>
                  <a:gd name="connsiteY60" fmla="*/ 77622 h 607846"/>
                  <a:gd name="connsiteX61" fmla="*/ 505760 w 570756"/>
                  <a:gd name="connsiteY61" fmla="*/ 82910 h 607846"/>
                  <a:gd name="connsiteX62" fmla="*/ 493007 w 570756"/>
                  <a:gd name="connsiteY62" fmla="*/ 77622 h 607846"/>
                  <a:gd name="connsiteX63" fmla="*/ 493007 w 570756"/>
                  <a:gd name="connsiteY63" fmla="*/ 52151 h 607846"/>
                  <a:gd name="connsiteX64" fmla="*/ 539992 w 570756"/>
                  <a:gd name="connsiteY64" fmla="*/ 5306 h 607846"/>
                  <a:gd name="connsiteX65" fmla="*/ 552717 w 570756"/>
                  <a:gd name="connsiteY65" fmla="*/ 0 h 607846"/>
                  <a:gd name="connsiteX66" fmla="*/ 18040 w 570756"/>
                  <a:gd name="connsiteY66" fmla="*/ 0 h 607846"/>
                  <a:gd name="connsiteX67" fmla="*/ 30765 w 570756"/>
                  <a:gd name="connsiteY67" fmla="*/ 5306 h 607846"/>
                  <a:gd name="connsiteX68" fmla="*/ 77751 w 570756"/>
                  <a:gd name="connsiteY68" fmla="*/ 52151 h 607846"/>
                  <a:gd name="connsiteX69" fmla="*/ 77751 w 570756"/>
                  <a:gd name="connsiteY69" fmla="*/ 77622 h 607846"/>
                  <a:gd name="connsiteX70" fmla="*/ 64997 w 570756"/>
                  <a:gd name="connsiteY70" fmla="*/ 82910 h 607846"/>
                  <a:gd name="connsiteX71" fmla="*/ 52244 w 570756"/>
                  <a:gd name="connsiteY71" fmla="*/ 77622 h 607846"/>
                  <a:gd name="connsiteX72" fmla="*/ 5259 w 570756"/>
                  <a:gd name="connsiteY72" fmla="*/ 30777 h 607846"/>
                  <a:gd name="connsiteX73" fmla="*/ 5259 w 570756"/>
                  <a:gd name="connsiteY73" fmla="*/ 5306 h 607846"/>
                  <a:gd name="connsiteX74" fmla="*/ 18040 w 570756"/>
                  <a:gd name="connsiteY74" fmla="*/ 0 h 60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570756" h="607846">
                    <a:moveTo>
                      <a:pt x="225702" y="551683"/>
                    </a:moveTo>
                    <a:lnTo>
                      <a:pt x="225702" y="552428"/>
                    </a:lnTo>
                    <a:cubicBezTo>
                      <a:pt x="225702" y="563079"/>
                      <a:pt x="234355" y="571794"/>
                      <a:pt x="245097" y="571794"/>
                    </a:cubicBezTo>
                    <a:lnTo>
                      <a:pt x="325660" y="571794"/>
                    </a:lnTo>
                    <a:cubicBezTo>
                      <a:pt x="336402" y="571794"/>
                      <a:pt x="345055" y="563079"/>
                      <a:pt x="345055" y="552428"/>
                    </a:cubicBezTo>
                    <a:lnTo>
                      <a:pt x="345055" y="551683"/>
                    </a:lnTo>
                    <a:close/>
                    <a:moveTo>
                      <a:pt x="225702" y="440026"/>
                    </a:moveTo>
                    <a:lnTo>
                      <a:pt x="225702" y="515631"/>
                    </a:lnTo>
                    <a:lnTo>
                      <a:pt x="345055" y="515631"/>
                    </a:lnTo>
                    <a:lnTo>
                      <a:pt x="345055" y="440026"/>
                    </a:lnTo>
                    <a:cubicBezTo>
                      <a:pt x="326108" y="445613"/>
                      <a:pt x="306116" y="448592"/>
                      <a:pt x="285379" y="448592"/>
                    </a:cubicBezTo>
                    <a:cubicBezTo>
                      <a:pt x="264641" y="448592"/>
                      <a:pt x="244650" y="445613"/>
                      <a:pt x="225702" y="440026"/>
                    </a:cubicBezTo>
                    <a:close/>
                    <a:moveTo>
                      <a:pt x="505788" y="389080"/>
                    </a:moveTo>
                    <a:cubicBezTo>
                      <a:pt x="510403" y="389080"/>
                      <a:pt x="515008" y="390830"/>
                      <a:pt x="518513" y="394330"/>
                    </a:cubicBezTo>
                    <a:lnTo>
                      <a:pt x="565499" y="441252"/>
                    </a:lnTo>
                    <a:cubicBezTo>
                      <a:pt x="572509" y="448253"/>
                      <a:pt x="572509" y="459648"/>
                      <a:pt x="565499" y="466724"/>
                    </a:cubicBezTo>
                    <a:cubicBezTo>
                      <a:pt x="561919" y="470224"/>
                      <a:pt x="557369" y="471937"/>
                      <a:pt x="552745" y="471937"/>
                    </a:cubicBezTo>
                    <a:cubicBezTo>
                      <a:pt x="548121" y="471937"/>
                      <a:pt x="543497" y="470224"/>
                      <a:pt x="539992" y="466724"/>
                    </a:cubicBezTo>
                    <a:lnTo>
                      <a:pt x="493007" y="419802"/>
                    </a:lnTo>
                    <a:cubicBezTo>
                      <a:pt x="485996" y="412801"/>
                      <a:pt x="485996" y="401406"/>
                      <a:pt x="493007" y="394330"/>
                    </a:cubicBezTo>
                    <a:cubicBezTo>
                      <a:pt x="496549" y="390830"/>
                      <a:pt x="501173" y="389080"/>
                      <a:pt x="505788" y="389080"/>
                    </a:cubicBezTo>
                    <a:close/>
                    <a:moveTo>
                      <a:pt x="64969" y="389080"/>
                    </a:moveTo>
                    <a:cubicBezTo>
                      <a:pt x="69584" y="389080"/>
                      <a:pt x="74208" y="390830"/>
                      <a:pt x="77751" y="394330"/>
                    </a:cubicBezTo>
                    <a:cubicBezTo>
                      <a:pt x="84761" y="401406"/>
                      <a:pt x="84761" y="412801"/>
                      <a:pt x="77751" y="419802"/>
                    </a:cubicBezTo>
                    <a:lnTo>
                      <a:pt x="30765" y="466724"/>
                    </a:lnTo>
                    <a:cubicBezTo>
                      <a:pt x="27260" y="470224"/>
                      <a:pt x="22636" y="471937"/>
                      <a:pt x="18012" y="471937"/>
                    </a:cubicBezTo>
                    <a:cubicBezTo>
                      <a:pt x="13388" y="471937"/>
                      <a:pt x="8839" y="470224"/>
                      <a:pt x="5259" y="466724"/>
                    </a:cubicBezTo>
                    <a:cubicBezTo>
                      <a:pt x="-1752" y="459648"/>
                      <a:pt x="-1752" y="448253"/>
                      <a:pt x="5259" y="441252"/>
                    </a:cubicBezTo>
                    <a:lnTo>
                      <a:pt x="52244" y="394330"/>
                    </a:lnTo>
                    <a:cubicBezTo>
                      <a:pt x="55749" y="390830"/>
                      <a:pt x="60355" y="389080"/>
                      <a:pt x="64969" y="389080"/>
                    </a:cubicBezTo>
                    <a:close/>
                    <a:moveTo>
                      <a:pt x="251960" y="298574"/>
                    </a:moveTo>
                    <a:cubicBezTo>
                      <a:pt x="269490" y="339989"/>
                      <a:pt x="270087" y="387140"/>
                      <a:pt x="268818" y="411796"/>
                    </a:cubicBezTo>
                    <a:cubicBezTo>
                      <a:pt x="274264" y="412243"/>
                      <a:pt x="279784" y="412540"/>
                      <a:pt x="285379" y="412540"/>
                    </a:cubicBezTo>
                    <a:cubicBezTo>
                      <a:pt x="290973" y="412540"/>
                      <a:pt x="296493" y="412243"/>
                      <a:pt x="301939" y="411796"/>
                    </a:cubicBezTo>
                    <a:cubicBezTo>
                      <a:pt x="300671" y="387140"/>
                      <a:pt x="301267" y="339989"/>
                      <a:pt x="318797" y="298574"/>
                    </a:cubicBezTo>
                    <a:close/>
                    <a:moveTo>
                      <a:pt x="285379" y="59470"/>
                    </a:moveTo>
                    <a:cubicBezTo>
                      <a:pt x="187882" y="59470"/>
                      <a:pt x="108587" y="138650"/>
                      <a:pt x="108587" y="236005"/>
                    </a:cubicBezTo>
                    <a:cubicBezTo>
                      <a:pt x="108587" y="315111"/>
                      <a:pt x="160953" y="382298"/>
                      <a:pt x="232938" y="404645"/>
                    </a:cubicBezTo>
                    <a:cubicBezTo>
                      <a:pt x="233759" y="376861"/>
                      <a:pt x="231446" y="325539"/>
                      <a:pt x="206830" y="291051"/>
                    </a:cubicBezTo>
                    <a:cubicBezTo>
                      <a:pt x="202876" y="285539"/>
                      <a:pt x="202354" y="278314"/>
                      <a:pt x="205487" y="272280"/>
                    </a:cubicBezTo>
                    <a:cubicBezTo>
                      <a:pt x="208545" y="266321"/>
                      <a:pt x="214737" y="262523"/>
                      <a:pt x="221525" y="262523"/>
                    </a:cubicBezTo>
                    <a:lnTo>
                      <a:pt x="349232" y="262523"/>
                    </a:lnTo>
                    <a:cubicBezTo>
                      <a:pt x="356021" y="262523"/>
                      <a:pt x="362212" y="266321"/>
                      <a:pt x="365270" y="272280"/>
                    </a:cubicBezTo>
                    <a:cubicBezTo>
                      <a:pt x="368403" y="278314"/>
                      <a:pt x="367881" y="285539"/>
                      <a:pt x="363928" y="291051"/>
                    </a:cubicBezTo>
                    <a:cubicBezTo>
                      <a:pt x="339311" y="325464"/>
                      <a:pt x="336999" y="376861"/>
                      <a:pt x="337819" y="404645"/>
                    </a:cubicBezTo>
                    <a:cubicBezTo>
                      <a:pt x="409804" y="382298"/>
                      <a:pt x="462170" y="315111"/>
                      <a:pt x="462170" y="236005"/>
                    </a:cubicBezTo>
                    <a:cubicBezTo>
                      <a:pt x="462170" y="138650"/>
                      <a:pt x="382875" y="59470"/>
                      <a:pt x="285379" y="59470"/>
                    </a:cubicBezTo>
                    <a:close/>
                    <a:moveTo>
                      <a:pt x="285379" y="23493"/>
                    </a:moveTo>
                    <a:cubicBezTo>
                      <a:pt x="402717" y="23493"/>
                      <a:pt x="498274" y="118837"/>
                      <a:pt x="498274" y="236005"/>
                    </a:cubicBezTo>
                    <a:cubicBezTo>
                      <a:pt x="498274" y="318835"/>
                      <a:pt x="450533" y="390716"/>
                      <a:pt x="381159" y="425799"/>
                    </a:cubicBezTo>
                    <a:lnTo>
                      <a:pt x="381159" y="552428"/>
                    </a:lnTo>
                    <a:cubicBezTo>
                      <a:pt x="381159" y="582967"/>
                      <a:pt x="356244" y="607846"/>
                      <a:pt x="325660" y="607846"/>
                    </a:cubicBezTo>
                    <a:lnTo>
                      <a:pt x="245097" y="607846"/>
                    </a:lnTo>
                    <a:cubicBezTo>
                      <a:pt x="214513" y="607846"/>
                      <a:pt x="189598" y="582967"/>
                      <a:pt x="189598" y="552428"/>
                    </a:cubicBezTo>
                    <a:lnTo>
                      <a:pt x="189598" y="425799"/>
                    </a:lnTo>
                    <a:cubicBezTo>
                      <a:pt x="120224" y="390716"/>
                      <a:pt x="72483" y="318835"/>
                      <a:pt x="72483" y="236005"/>
                    </a:cubicBezTo>
                    <a:cubicBezTo>
                      <a:pt x="72483" y="118837"/>
                      <a:pt x="168040" y="23493"/>
                      <a:pt x="285379" y="23493"/>
                    </a:cubicBezTo>
                    <a:close/>
                    <a:moveTo>
                      <a:pt x="552717" y="0"/>
                    </a:moveTo>
                    <a:cubicBezTo>
                      <a:pt x="557332" y="0"/>
                      <a:pt x="561956" y="1768"/>
                      <a:pt x="565499" y="5306"/>
                    </a:cubicBezTo>
                    <a:cubicBezTo>
                      <a:pt x="572509" y="12307"/>
                      <a:pt x="572509" y="23701"/>
                      <a:pt x="565499" y="30777"/>
                    </a:cubicBezTo>
                    <a:lnTo>
                      <a:pt x="518513" y="77622"/>
                    </a:lnTo>
                    <a:cubicBezTo>
                      <a:pt x="515008" y="81122"/>
                      <a:pt x="510384" y="82910"/>
                      <a:pt x="505760" y="82910"/>
                    </a:cubicBezTo>
                    <a:cubicBezTo>
                      <a:pt x="501210" y="82910"/>
                      <a:pt x="496587" y="81122"/>
                      <a:pt x="493007" y="77622"/>
                    </a:cubicBezTo>
                    <a:cubicBezTo>
                      <a:pt x="485996" y="70621"/>
                      <a:pt x="485996" y="59152"/>
                      <a:pt x="493007" y="52151"/>
                    </a:cubicBezTo>
                    <a:lnTo>
                      <a:pt x="539992" y="5306"/>
                    </a:lnTo>
                    <a:cubicBezTo>
                      <a:pt x="543497" y="1768"/>
                      <a:pt x="548103" y="0"/>
                      <a:pt x="552717" y="0"/>
                    </a:cubicBezTo>
                    <a:close/>
                    <a:moveTo>
                      <a:pt x="18040" y="0"/>
                    </a:moveTo>
                    <a:cubicBezTo>
                      <a:pt x="22655" y="0"/>
                      <a:pt x="27260" y="1768"/>
                      <a:pt x="30765" y="5306"/>
                    </a:cubicBezTo>
                    <a:lnTo>
                      <a:pt x="77751" y="52151"/>
                    </a:lnTo>
                    <a:cubicBezTo>
                      <a:pt x="84761" y="59152"/>
                      <a:pt x="84761" y="70621"/>
                      <a:pt x="77751" y="77622"/>
                    </a:cubicBezTo>
                    <a:cubicBezTo>
                      <a:pt x="74171" y="81122"/>
                      <a:pt x="69547" y="82910"/>
                      <a:pt x="64997" y="82910"/>
                    </a:cubicBezTo>
                    <a:cubicBezTo>
                      <a:pt x="60373" y="82910"/>
                      <a:pt x="55749" y="81122"/>
                      <a:pt x="52244" y="77622"/>
                    </a:cubicBezTo>
                    <a:lnTo>
                      <a:pt x="5259" y="30777"/>
                    </a:lnTo>
                    <a:cubicBezTo>
                      <a:pt x="-1752" y="23701"/>
                      <a:pt x="-1752" y="12307"/>
                      <a:pt x="5259" y="5306"/>
                    </a:cubicBezTo>
                    <a:cubicBezTo>
                      <a:pt x="8801" y="1768"/>
                      <a:pt x="13425" y="0"/>
                      <a:pt x="1804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57" name="elemental-tip_77487">
                <a:extLst>
                  <a:ext uri="{FF2B5EF4-FFF2-40B4-BE49-F238E27FC236}">
                    <a16:creationId xmlns:a16="http://schemas.microsoft.com/office/drawing/2014/main" id="{279321B8-97F2-4F40-A8C6-F9F42E38A0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90591" y="4223029"/>
                <a:ext cx="276679" cy="294659"/>
              </a:xfrm>
              <a:custGeom>
                <a:avLst/>
                <a:gdLst>
                  <a:gd name="connsiteX0" fmla="*/ 225702 w 570756"/>
                  <a:gd name="connsiteY0" fmla="*/ 551683 h 607846"/>
                  <a:gd name="connsiteX1" fmla="*/ 225702 w 570756"/>
                  <a:gd name="connsiteY1" fmla="*/ 552428 h 607846"/>
                  <a:gd name="connsiteX2" fmla="*/ 245097 w 570756"/>
                  <a:gd name="connsiteY2" fmla="*/ 571794 h 607846"/>
                  <a:gd name="connsiteX3" fmla="*/ 325660 w 570756"/>
                  <a:gd name="connsiteY3" fmla="*/ 571794 h 607846"/>
                  <a:gd name="connsiteX4" fmla="*/ 345055 w 570756"/>
                  <a:gd name="connsiteY4" fmla="*/ 552428 h 607846"/>
                  <a:gd name="connsiteX5" fmla="*/ 345055 w 570756"/>
                  <a:gd name="connsiteY5" fmla="*/ 551683 h 607846"/>
                  <a:gd name="connsiteX6" fmla="*/ 225702 w 570756"/>
                  <a:gd name="connsiteY6" fmla="*/ 440026 h 607846"/>
                  <a:gd name="connsiteX7" fmla="*/ 225702 w 570756"/>
                  <a:gd name="connsiteY7" fmla="*/ 515631 h 607846"/>
                  <a:gd name="connsiteX8" fmla="*/ 345055 w 570756"/>
                  <a:gd name="connsiteY8" fmla="*/ 515631 h 607846"/>
                  <a:gd name="connsiteX9" fmla="*/ 345055 w 570756"/>
                  <a:gd name="connsiteY9" fmla="*/ 440026 h 607846"/>
                  <a:gd name="connsiteX10" fmla="*/ 285379 w 570756"/>
                  <a:gd name="connsiteY10" fmla="*/ 448592 h 607846"/>
                  <a:gd name="connsiteX11" fmla="*/ 225702 w 570756"/>
                  <a:gd name="connsiteY11" fmla="*/ 440026 h 607846"/>
                  <a:gd name="connsiteX12" fmla="*/ 505788 w 570756"/>
                  <a:gd name="connsiteY12" fmla="*/ 389080 h 607846"/>
                  <a:gd name="connsiteX13" fmla="*/ 518513 w 570756"/>
                  <a:gd name="connsiteY13" fmla="*/ 394330 h 607846"/>
                  <a:gd name="connsiteX14" fmla="*/ 565499 w 570756"/>
                  <a:gd name="connsiteY14" fmla="*/ 441252 h 607846"/>
                  <a:gd name="connsiteX15" fmla="*/ 565499 w 570756"/>
                  <a:gd name="connsiteY15" fmla="*/ 466724 h 607846"/>
                  <a:gd name="connsiteX16" fmla="*/ 552745 w 570756"/>
                  <a:gd name="connsiteY16" fmla="*/ 471937 h 607846"/>
                  <a:gd name="connsiteX17" fmla="*/ 539992 w 570756"/>
                  <a:gd name="connsiteY17" fmla="*/ 466724 h 607846"/>
                  <a:gd name="connsiteX18" fmla="*/ 493007 w 570756"/>
                  <a:gd name="connsiteY18" fmla="*/ 419802 h 607846"/>
                  <a:gd name="connsiteX19" fmla="*/ 493007 w 570756"/>
                  <a:gd name="connsiteY19" fmla="*/ 394330 h 607846"/>
                  <a:gd name="connsiteX20" fmla="*/ 505788 w 570756"/>
                  <a:gd name="connsiteY20" fmla="*/ 389080 h 607846"/>
                  <a:gd name="connsiteX21" fmla="*/ 64969 w 570756"/>
                  <a:gd name="connsiteY21" fmla="*/ 389080 h 607846"/>
                  <a:gd name="connsiteX22" fmla="*/ 77751 w 570756"/>
                  <a:gd name="connsiteY22" fmla="*/ 394330 h 607846"/>
                  <a:gd name="connsiteX23" fmla="*/ 77751 w 570756"/>
                  <a:gd name="connsiteY23" fmla="*/ 419802 h 607846"/>
                  <a:gd name="connsiteX24" fmla="*/ 30765 w 570756"/>
                  <a:gd name="connsiteY24" fmla="*/ 466724 h 607846"/>
                  <a:gd name="connsiteX25" fmla="*/ 18012 w 570756"/>
                  <a:gd name="connsiteY25" fmla="*/ 471937 h 607846"/>
                  <a:gd name="connsiteX26" fmla="*/ 5259 w 570756"/>
                  <a:gd name="connsiteY26" fmla="*/ 466724 h 607846"/>
                  <a:gd name="connsiteX27" fmla="*/ 5259 w 570756"/>
                  <a:gd name="connsiteY27" fmla="*/ 441252 h 607846"/>
                  <a:gd name="connsiteX28" fmla="*/ 52244 w 570756"/>
                  <a:gd name="connsiteY28" fmla="*/ 394330 h 607846"/>
                  <a:gd name="connsiteX29" fmla="*/ 64969 w 570756"/>
                  <a:gd name="connsiteY29" fmla="*/ 389080 h 607846"/>
                  <a:gd name="connsiteX30" fmla="*/ 251960 w 570756"/>
                  <a:gd name="connsiteY30" fmla="*/ 298574 h 607846"/>
                  <a:gd name="connsiteX31" fmla="*/ 268818 w 570756"/>
                  <a:gd name="connsiteY31" fmla="*/ 411796 h 607846"/>
                  <a:gd name="connsiteX32" fmla="*/ 285379 w 570756"/>
                  <a:gd name="connsiteY32" fmla="*/ 412540 h 607846"/>
                  <a:gd name="connsiteX33" fmla="*/ 301939 w 570756"/>
                  <a:gd name="connsiteY33" fmla="*/ 411796 h 607846"/>
                  <a:gd name="connsiteX34" fmla="*/ 318797 w 570756"/>
                  <a:gd name="connsiteY34" fmla="*/ 298574 h 607846"/>
                  <a:gd name="connsiteX35" fmla="*/ 285379 w 570756"/>
                  <a:gd name="connsiteY35" fmla="*/ 59470 h 607846"/>
                  <a:gd name="connsiteX36" fmla="*/ 108587 w 570756"/>
                  <a:gd name="connsiteY36" fmla="*/ 236005 h 607846"/>
                  <a:gd name="connsiteX37" fmla="*/ 232938 w 570756"/>
                  <a:gd name="connsiteY37" fmla="*/ 404645 h 607846"/>
                  <a:gd name="connsiteX38" fmla="*/ 206830 w 570756"/>
                  <a:gd name="connsiteY38" fmla="*/ 291051 h 607846"/>
                  <a:gd name="connsiteX39" fmla="*/ 205487 w 570756"/>
                  <a:gd name="connsiteY39" fmla="*/ 272280 h 607846"/>
                  <a:gd name="connsiteX40" fmla="*/ 221525 w 570756"/>
                  <a:gd name="connsiteY40" fmla="*/ 262523 h 607846"/>
                  <a:gd name="connsiteX41" fmla="*/ 349232 w 570756"/>
                  <a:gd name="connsiteY41" fmla="*/ 262523 h 607846"/>
                  <a:gd name="connsiteX42" fmla="*/ 365270 w 570756"/>
                  <a:gd name="connsiteY42" fmla="*/ 272280 h 607846"/>
                  <a:gd name="connsiteX43" fmla="*/ 363928 w 570756"/>
                  <a:gd name="connsiteY43" fmla="*/ 291051 h 607846"/>
                  <a:gd name="connsiteX44" fmla="*/ 337819 w 570756"/>
                  <a:gd name="connsiteY44" fmla="*/ 404645 h 607846"/>
                  <a:gd name="connsiteX45" fmla="*/ 462170 w 570756"/>
                  <a:gd name="connsiteY45" fmla="*/ 236005 h 607846"/>
                  <a:gd name="connsiteX46" fmla="*/ 285379 w 570756"/>
                  <a:gd name="connsiteY46" fmla="*/ 59470 h 607846"/>
                  <a:gd name="connsiteX47" fmla="*/ 285379 w 570756"/>
                  <a:gd name="connsiteY47" fmla="*/ 23493 h 607846"/>
                  <a:gd name="connsiteX48" fmla="*/ 498274 w 570756"/>
                  <a:gd name="connsiteY48" fmla="*/ 236005 h 607846"/>
                  <a:gd name="connsiteX49" fmla="*/ 381159 w 570756"/>
                  <a:gd name="connsiteY49" fmla="*/ 425799 h 607846"/>
                  <a:gd name="connsiteX50" fmla="*/ 381159 w 570756"/>
                  <a:gd name="connsiteY50" fmla="*/ 552428 h 607846"/>
                  <a:gd name="connsiteX51" fmla="*/ 325660 w 570756"/>
                  <a:gd name="connsiteY51" fmla="*/ 607846 h 607846"/>
                  <a:gd name="connsiteX52" fmla="*/ 245097 w 570756"/>
                  <a:gd name="connsiteY52" fmla="*/ 607846 h 607846"/>
                  <a:gd name="connsiteX53" fmla="*/ 189598 w 570756"/>
                  <a:gd name="connsiteY53" fmla="*/ 552428 h 607846"/>
                  <a:gd name="connsiteX54" fmla="*/ 189598 w 570756"/>
                  <a:gd name="connsiteY54" fmla="*/ 425799 h 607846"/>
                  <a:gd name="connsiteX55" fmla="*/ 72483 w 570756"/>
                  <a:gd name="connsiteY55" fmla="*/ 236005 h 607846"/>
                  <a:gd name="connsiteX56" fmla="*/ 285379 w 570756"/>
                  <a:gd name="connsiteY56" fmla="*/ 23493 h 607846"/>
                  <a:gd name="connsiteX57" fmla="*/ 552717 w 570756"/>
                  <a:gd name="connsiteY57" fmla="*/ 0 h 607846"/>
                  <a:gd name="connsiteX58" fmla="*/ 565499 w 570756"/>
                  <a:gd name="connsiteY58" fmla="*/ 5306 h 607846"/>
                  <a:gd name="connsiteX59" fmla="*/ 565499 w 570756"/>
                  <a:gd name="connsiteY59" fmla="*/ 30777 h 607846"/>
                  <a:gd name="connsiteX60" fmla="*/ 518513 w 570756"/>
                  <a:gd name="connsiteY60" fmla="*/ 77622 h 607846"/>
                  <a:gd name="connsiteX61" fmla="*/ 505760 w 570756"/>
                  <a:gd name="connsiteY61" fmla="*/ 82910 h 607846"/>
                  <a:gd name="connsiteX62" fmla="*/ 493007 w 570756"/>
                  <a:gd name="connsiteY62" fmla="*/ 77622 h 607846"/>
                  <a:gd name="connsiteX63" fmla="*/ 493007 w 570756"/>
                  <a:gd name="connsiteY63" fmla="*/ 52151 h 607846"/>
                  <a:gd name="connsiteX64" fmla="*/ 539992 w 570756"/>
                  <a:gd name="connsiteY64" fmla="*/ 5306 h 607846"/>
                  <a:gd name="connsiteX65" fmla="*/ 552717 w 570756"/>
                  <a:gd name="connsiteY65" fmla="*/ 0 h 607846"/>
                  <a:gd name="connsiteX66" fmla="*/ 18040 w 570756"/>
                  <a:gd name="connsiteY66" fmla="*/ 0 h 607846"/>
                  <a:gd name="connsiteX67" fmla="*/ 30765 w 570756"/>
                  <a:gd name="connsiteY67" fmla="*/ 5306 h 607846"/>
                  <a:gd name="connsiteX68" fmla="*/ 77751 w 570756"/>
                  <a:gd name="connsiteY68" fmla="*/ 52151 h 607846"/>
                  <a:gd name="connsiteX69" fmla="*/ 77751 w 570756"/>
                  <a:gd name="connsiteY69" fmla="*/ 77622 h 607846"/>
                  <a:gd name="connsiteX70" fmla="*/ 64997 w 570756"/>
                  <a:gd name="connsiteY70" fmla="*/ 82910 h 607846"/>
                  <a:gd name="connsiteX71" fmla="*/ 52244 w 570756"/>
                  <a:gd name="connsiteY71" fmla="*/ 77622 h 607846"/>
                  <a:gd name="connsiteX72" fmla="*/ 5259 w 570756"/>
                  <a:gd name="connsiteY72" fmla="*/ 30777 h 607846"/>
                  <a:gd name="connsiteX73" fmla="*/ 5259 w 570756"/>
                  <a:gd name="connsiteY73" fmla="*/ 5306 h 607846"/>
                  <a:gd name="connsiteX74" fmla="*/ 18040 w 570756"/>
                  <a:gd name="connsiteY74" fmla="*/ 0 h 60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570756" h="607846">
                    <a:moveTo>
                      <a:pt x="225702" y="551683"/>
                    </a:moveTo>
                    <a:lnTo>
                      <a:pt x="225702" y="552428"/>
                    </a:lnTo>
                    <a:cubicBezTo>
                      <a:pt x="225702" y="563079"/>
                      <a:pt x="234355" y="571794"/>
                      <a:pt x="245097" y="571794"/>
                    </a:cubicBezTo>
                    <a:lnTo>
                      <a:pt x="325660" y="571794"/>
                    </a:lnTo>
                    <a:cubicBezTo>
                      <a:pt x="336402" y="571794"/>
                      <a:pt x="345055" y="563079"/>
                      <a:pt x="345055" y="552428"/>
                    </a:cubicBezTo>
                    <a:lnTo>
                      <a:pt x="345055" y="551683"/>
                    </a:lnTo>
                    <a:close/>
                    <a:moveTo>
                      <a:pt x="225702" y="440026"/>
                    </a:moveTo>
                    <a:lnTo>
                      <a:pt x="225702" y="515631"/>
                    </a:lnTo>
                    <a:lnTo>
                      <a:pt x="345055" y="515631"/>
                    </a:lnTo>
                    <a:lnTo>
                      <a:pt x="345055" y="440026"/>
                    </a:lnTo>
                    <a:cubicBezTo>
                      <a:pt x="326108" y="445613"/>
                      <a:pt x="306116" y="448592"/>
                      <a:pt x="285379" y="448592"/>
                    </a:cubicBezTo>
                    <a:cubicBezTo>
                      <a:pt x="264641" y="448592"/>
                      <a:pt x="244650" y="445613"/>
                      <a:pt x="225702" y="440026"/>
                    </a:cubicBezTo>
                    <a:close/>
                    <a:moveTo>
                      <a:pt x="505788" y="389080"/>
                    </a:moveTo>
                    <a:cubicBezTo>
                      <a:pt x="510403" y="389080"/>
                      <a:pt x="515008" y="390830"/>
                      <a:pt x="518513" y="394330"/>
                    </a:cubicBezTo>
                    <a:lnTo>
                      <a:pt x="565499" y="441252"/>
                    </a:lnTo>
                    <a:cubicBezTo>
                      <a:pt x="572509" y="448253"/>
                      <a:pt x="572509" y="459648"/>
                      <a:pt x="565499" y="466724"/>
                    </a:cubicBezTo>
                    <a:cubicBezTo>
                      <a:pt x="561919" y="470224"/>
                      <a:pt x="557369" y="471937"/>
                      <a:pt x="552745" y="471937"/>
                    </a:cubicBezTo>
                    <a:cubicBezTo>
                      <a:pt x="548121" y="471937"/>
                      <a:pt x="543497" y="470224"/>
                      <a:pt x="539992" y="466724"/>
                    </a:cubicBezTo>
                    <a:lnTo>
                      <a:pt x="493007" y="419802"/>
                    </a:lnTo>
                    <a:cubicBezTo>
                      <a:pt x="485996" y="412801"/>
                      <a:pt x="485996" y="401406"/>
                      <a:pt x="493007" y="394330"/>
                    </a:cubicBezTo>
                    <a:cubicBezTo>
                      <a:pt x="496549" y="390830"/>
                      <a:pt x="501173" y="389080"/>
                      <a:pt x="505788" y="389080"/>
                    </a:cubicBezTo>
                    <a:close/>
                    <a:moveTo>
                      <a:pt x="64969" y="389080"/>
                    </a:moveTo>
                    <a:cubicBezTo>
                      <a:pt x="69584" y="389080"/>
                      <a:pt x="74208" y="390830"/>
                      <a:pt x="77751" y="394330"/>
                    </a:cubicBezTo>
                    <a:cubicBezTo>
                      <a:pt x="84761" y="401406"/>
                      <a:pt x="84761" y="412801"/>
                      <a:pt x="77751" y="419802"/>
                    </a:cubicBezTo>
                    <a:lnTo>
                      <a:pt x="30765" y="466724"/>
                    </a:lnTo>
                    <a:cubicBezTo>
                      <a:pt x="27260" y="470224"/>
                      <a:pt x="22636" y="471937"/>
                      <a:pt x="18012" y="471937"/>
                    </a:cubicBezTo>
                    <a:cubicBezTo>
                      <a:pt x="13388" y="471937"/>
                      <a:pt x="8839" y="470224"/>
                      <a:pt x="5259" y="466724"/>
                    </a:cubicBezTo>
                    <a:cubicBezTo>
                      <a:pt x="-1752" y="459648"/>
                      <a:pt x="-1752" y="448253"/>
                      <a:pt x="5259" y="441252"/>
                    </a:cubicBezTo>
                    <a:lnTo>
                      <a:pt x="52244" y="394330"/>
                    </a:lnTo>
                    <a:cubicBezTo>
                      <a:pt x="55749" y="390830"/>
                      <a:pt x="60355" y="389080"/>
                      <a:pt x="64969" y="389080"/>
                    </a:cubicBezTo>
                    <a:close/>
                    <a:moveTo>
                      <a:pt x="251960" y="298574"/>
                    </a:moveTo>
                    <a:cubicBezTo>
                      <a:pt x="269490" y="339989"/>
                      <a:pt x="270087" y="387140"/>
                      <a:pt x="268818" y="411796"/>
                    </a:cubicBezTo>
                    <a:cubicBezTo>
                      <a:pt x="274264" y="412243"/>
                      <a:pt x="279784" y="412540"/>
                      <a:pt x="285379" y="412540"/>
                    </a:cubicBezTo>
                    <a:cubicBezTo>
                      <a:pt x="290973" y="412540"/>
                      <a:pt x="296493" y="412243"/>
                      <a:pt x="301939" y="411796"/>
                    </a:cubicBezTo>
                    <a:cubicBezTo>
                      <a:pt x="300671" y="387140"/>
                      <a:pt x="301267" y="339989"/>
                      <a:pt x="318797" y="298574"/>
                    </a:cubicBezTo>
                    <a:close/>
                    <a:moveTo>
                      <a:pt x="285379" y="59470"/>
                    </a:moveTo>
                    <a:cubicBezTo>
                      <a:pt x="187882" y="59470"/>
                      <a:pt x="108587" y="138650"/>
                      <a:pt x="108587" y="236005"/>
                    </a:cubicBezTo>
                    <a:cubicBezTo>
                      <a:pt x="108587" y="315111"/>
                      <a:pt x="160953" y="382298"/>
                      <a:pt x="232938" y="404645"/>
                    </a:cubicBezTo>
                    <a:cubicBezTo>
                      <a:pt x="233759" y="376861"/>
                      <a:pt x="231446" y="325539"/>
                      <a:pt x="206830" y="291051"/>
                    </a:cubicBezTo>
                    <a:cubicBezTo>
                      <a:pt x="202876" y="285539"/>
                      <a:pt x="202354" y="278314"/>
                      <a:pt x="205487" y="272280"/>
                    </a:cubicBezTo>
                    <a:cubicBezTo>
                      <a:pt x="208545" y="266321"/>
                      <a:pt x="214737" y="262523"/>
                      <a:pt x="221525" y="262523"/>
                    </a:cubicBezTo>
                    <a:lnTo>
                      <a:pt x="349232" y="262523"/>
                    </a:lnTo>
                    <a:cubicBezTo>
                      <a:pt x="356021" y="262523"/>
                      <a:pt x="362212" y="266321"/>
                      <a:pt x="365270" y="272280"/>
                    </a:cubicBezTo>
                    <a:cubicBezTo>
                      <a:pt x="368403" y="278314"/>
                      <a:pt x="367881" y="285539"/>
                      <a:pt x="363928" y="291051"/>
                    </a:cubicBezTo>
                    <a:cubicBezTo>
                      <a:pt x="339311" y="325464"/>
                      <a:pt x="336999" y="376861"/>
                      <a:pt x="337819" y="404645"/>
                    </a:cubicBezTo>
                    <a:cubicBezTo>
                      <a:pt x="409804" y="382298"/>
                      <a:pt x="462170" y="315111"/>
                      <a:pt x="462170" y="236005"/>
                    </a:cubicBezTo>
                    <a:cubicBezTo>
                      <a:pt x="462170" y="138650"/>
                      <a:pt x="382875" y="59470"/>
                      <a:pt x="285379" y="59470"/>
                    </a:cubicBezTo>
                    <a:close/>
                    <a:moveTo>
                      <a:pt x="285379" y="23493"/>
                    </a:moveTo>
                    <a:cubicBezTo>
                      <a:pt x="402717" y="23493"/>
                      <a:pt x="498274" y="118837"/>
                      <a:pt x="498274" y="236005"/>
                    </a:cubicBezTo>
                    <a:cubicBezTo>
                      <a:pt x="498274" y="318835"/>
                      <a:pt x="450533" y="390716"/>
                      <a:pt x="381159" y="425799"/>
                    </a:cubicBezTo>
                    <a:lnTo>
                      <a:pt x="381159" y="552428"/>
                    </a:lnTo>
                    <a:cubicBezTo>
                      <a:pt x="381159" y="582967"/>
                      <a:pt x="356244" y="607846"/>
                      <a:pt x="325660" y="607846"/>
                    </a:cubicBezTo>
                    <a:lnTo>
                      <a:pt x="245097" y="607846"/>
                    </a:lnTo>
                    <a:cubicBezTo>
                      <a:pt x="214513" y="607846"/>
                      <a:pt x="189598" y="582967"/>
                      <a:pt x="189598" y="552428"/>
                    </a:cubicBezTo>
                    <a:lnTo>
                      <a:pt x="189598" y="425799"/>
                    </a:lnTo>
                    <a:cubicBezTo>
                      <a:pt x="120224" y="390716"/>
                      <a:pt x="72483" y="318835"/>
                      <a:pt x="72483" y="236005"/>
                    </a:cubicBezTo>
                    <a:cubicBezTo>
                      <a:pt x="72483" y="118837"/>
                      <a:pt x="168040" y="23493"/>
                      <a:pt x="285379" y="23493"/>
                    </a:cubicBezTo>
                    <a:close/>
                    <a:moveTo>
                      <a:pt x="552717" y="0"/>
                    </a:moveTo>
                    <a:cubicBezTo>
                      <a:pt x="557332" y="0"/>
                      <a:pt x="561956" y="1768"/>
                      <a:pt x="565499" y="5306"/>
                    </a:cubicBezTo>
                    <a:cubicBezTo>
                      <a:pt x="572509" y="12307"/>
                      <a:pt x="572509" y="23701"/>
                      <a:pt x="565499" y="30777"/>
                    </a:cubicBezTo>
                    <a:lnTo>
                      <a:pt x="518513" y="77622"/>
                    </a:lnTo>
                    <a:cubicBezTo>
                      <a:pt x="515008" y="81122"/>
                      <a:pt x="510384" y="82910"/>
                      <a:pt x="505760" y="82910"/>
                    </a:cubicBezTo>
                    <a:cubicBezTo>
                      <a:pt x="501210" y="82910"/>
                      <a:pt x="496587" y="81122"/>
                      <a:pt x="493007" y="77622"/>
                    </a:cubicBezTo>
                    <a:cubicBezTo>
                      <a:pt x="485996" y="70621"/>
                      <a:pt x="485996" y="59152"/>
                      <a:pt x="493007" y="52151"/>
                    </a:cubicBezTo>
                    <a:lnTo>
                      <a:pt x="539992" y="5306"/>
                    </a:lnTo>
                    <a:cubicBezTo>
                      <a:pt x="543497" y="1768"/>
                      <a:pt x="548103" y="0"/>
                      <a:pt x="552717" y="0"/>
                    </a:cubicBezTo>
                    <a:close/>
                    <a:moveTo>
                      <a:pt x="18040" y="0"/>
                    </a:moveTo>
                    <a:cubicBezTo>
                      <a:pt x="22655" y="0"/>
                      <a:pt x="27260" y="1768"/>
                      <a:pt x="30765" y="5306"/>
                    </a:cubicBezTo>
                    <a:lnTo>
                      <a:pt x="77751" y="52151"/>
                    </a:lnTo>
                    <a:cubicBezTo>
                      <a:pt x="84761" y="59152"/>
                      <a:pt x="84761" y="70621"/>
                      <a:pt x="77751" y="77622"/>
                    </a:cubicBezTo>
                    <a:cubicBezTo>
                      <a:pt x="74171" y="81122"/>
                      <a:pt x="69547" y="82910"/>
                      <a:pt x="64997" y="82910"/>
                    </a:cubicBezTo>
                    <a:cubicBezTo>
                      <a:pt x="60373" y="82910"/>
                      <a:pt x="55749" y="81122"/>
                      <a:pt x="52244" y="77622"/>
                    </a:cubicBezTo>
                    <a:lnTo>
                      <a:pt x="5259" y="30777"/>
                    </a:lnTo>
                    <a:cubicBezTo>
                      <a:pt x="-1752" y="23701"/>
                      <a:pt x="-1752" y="12307"/>
                      <a:pt x="5259" y="5306"/>
                    </a:cubicBezTo>
                    <a:cubicBezTo>
                      <a:pt x="8801" y="1768"/>
                      <a:pt x="13425" y="0"/>
                      <a:pt x="1804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58" name="elemental-tip_77487">
                <a:extLst>
                  <a:ext uri="{FF2B5EF4-FFF2-40B4-BE49-F238E27FC236}">
                    <a16:creationId xmlns:a16="http://schemas.microsoft.com/office/drawing/2014/main" id="{B8B19D57-4CF0-4261-B84C-9440BDA141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57660" y="3281670"/>
                <a:ext cx="276679" cy="294659"/>
              </a:xfrm>
              <a:custGeom>
                <a:avLst/>
                <a:gdLst>
                  <a:gd name="connsiteX0" fmla="*/ 225702 w 570756"/>
                  <a:gd name="connsiteY0" fmla="*/ 551683 h 607846"/>
                  <a:gd name="connsiteX1" fmla="*/ 225702 w 570756"/>
                  <a:gd name="connsiteY1" fmla="*/ 552428 h 607846"/>
                  <a:gd name="connsiteX2" fmla="*/ 245097 w 570756"/>
                  <a:gd name="connsiteY2" fmla="*/ 571794 h 607846"/>
                  <a:gd name="connsiteX3" fmla="*/ 325660 w 570756"/>
                  <a:gd name="connsiteY3" fmla="*/ 571794 h 607846"/>
                  <a:gd name="connsiteX4" fmla="*/ 345055 w 570756"/>
                  <a:gd name="connsiteY4" fmla="*/ 552428 h 607846"/>
                  <a:gd name="connsiteX5" fmla="*/ 345055 w 570756"/>
                  <a:gd name="connsiteY5" fmla="*/ 551683 h 607846"/>
                  <a:gd name="connsiteX6" fmla="*/ 225702 w 570756"/>
                  <a:gd name="connsiteY6" fmla="*/ 440026 h 607846"/>
                  <a:gd name="connsiteX7" fmla="*/ 225702 w 570756"/>
                  <a:gd name="connsiteY7" fmla="*/ 515631 h 607846"/>
                  <a:gd name="connsiteX8" fmla="*/ 345055 w 570756"/>
                  <a:gd name="connsiteY8" fmla="*/ 515631 h 607846"/>
                  <a:gd name="connsiteX9" fmla="*/ 345055 w 570756"/>
                  <a:gd name="connsiteY9" fmla="*/ 440026 h 607846"/>
                  <a:gd name="connsiteX10" fmla="*/ 285379 w 570756"/>
                  <a:gd name="connsiteY10" fmla="*/ 448592 h 607846"/>
                  <a:gd name="connsiteX11" fmla="*/ 225702 w 570756"/>
                  <a:gd name="connsiteY11" fmla="*/ 440026 h 607846"/>
                  <a:gd name="connsiteX12" fmla="*/ 505788 w 570756"/>
                  <a:gd name="connsiteY12" fmla="*/ 389080 h 607846"/>
                  <a:gd name="connsiteX13" fmla="*/ 518513 w 570756"/>
                  <a:gd name="connsiteY13" fmla="*/ 394330 h 607846"/>
                  <a:gd name="connsiteX14" fmla="*/ 565499 w 570756"/>
                  <a:gd name="connsiteY14" fmla="*/ 441252 h 607846"/>
                  <a:gd name="connsiteX15" fmla="*/ 565499 w 570756"/>
                  <a:gd name="connsiteY15" fmla="*/ 466724 h 607846"/>
                  <a:gd name="connsiteX16" fmla="*/ 552745 w 570756"/>
                  <a:gd name="connsiteY16" fmla="*/ 471937 h 607846"/>
                  <a:gd name="connsiteX17" fmla="*/ 539992 w 570756"/>
                  <a:gd name="connsiteY17" fmla="*/ 466724 h 607846"/>
                  <a:gd name="connsiteX18" fmla="*/ 493007 w 570756"/>
                  <a:gd name="connsiteY18" fmla="*/ 419802 h 607846"/>
                  <a:gd name="connsiteX19" fmla="*/ 493007 w 570756"/>
                  <a:gd name="connsiteY19" fmla="*/ 394330 h 607846"/>
                  <a:gd name="connsiteX20" fmla="*/ 505788 w 570756"/>
                  <a:gd name="connsiteY20" fmla="*/ 389080 h 607846"/>
                  <a:gd name="connsiteX21" fmla="*/ 64969 w 570756"/>
                  <a:gd name="connsiteY21" fmla="*/ 389080 h 607846"/>
                  <a:gd name="connsiteX22" fmla="*/ 77751 w 570756"/>
                  <a:gd name="connsiteY22" fmla="*/ 394330 h 607846"/>
                  <a:gd name="connsiteX23" fmla="*/ 77751 w 570756"/>
                  <a:gd name="connsiteY23" fmla="*/ 419802 h 607846"/>
                  <a:gd name="connsiteX24" fmla="*/ 30765 w 570756"/>
                  <a:gd name="connsiteY24" fmla="*/ 466724 h 607846"/>
                  <a:gd name="connsiteX25" fmla="*/ 18012 w 570756"/>
                  <a:gd name="connsiteY25" fmla="*/ 471937 h 607846"/>
                  <a:gd name="connsiteX26" fmla="*/ 5259 w 570756"/>
                  <a:gd name="connsiteY26" fmla="*/ 466724 h 607846"/>
                  <a:gd name="connsiteX27" fmla="*/ 5259 w 570756"/>
                  <a:gd name="connsiteY27" fmla="*/ 441252 h 607846"/>
                  <a:gd name="connsiteX28" fmla="*/ 52244 w 570756"/>
                  <a:gd name="connsiteY28" fmla="*/ 394330 h 607846"/>
                  <a:gd name="connsiteX29" fmla="*/ 64969 w 570756"/>
                  <a:gd name="connsiteY29" fmla="*/ 389080 h 607846"/>
                  <a:gd name="connsiteX30" fmla="*/ 251960 w 570756"/>
                  <a:gd name="connsiteY30" fmla="*/ 298574 h 607846"/>
                  <a:gd name="connsiteX31" fmla="*/ 268818 w 570756"/>
                  <a:gd name="connsiteY31" fmla="*/ 411796 h 607846"/>
                  <a:gd name="connsiteX32" fmla="*/ 285379 w 570756"/>
                  <a:gd name="connsiteY32" fmla="*/ 412540 h 607846"/>
                  <a:gd name="connsiteX33" fmla="*/ 301939 w 570756"/>
                  <a:gd name="connsiteY33" fmla="*/ 411796 h 607846"/>
                  <a:gd name="connsiteX34" fmla="*/ 318797 w 570756"/>
                  <a:gd name="connsiteY34" fmla="*/ 298574 h 607846"/>
                  <a:gd name="connsiteX35" fmla="*/ 285379 w 570756"/>
                  <a:gd name="connsiteY35" fmla="*/ 59470 h 607846"/>
                  <a:gd name="connsiteX36" fmla="*/ 108587 w 570756"/>
                  <a:gd name="connsiteY36" fmla="*/ 236005 h 607846"/>
                  <a:gd name="connsiteX37" fmla="*/ 232938 w 570756"/>
                  <a:gd name="connsiteY37" fmla="*/ 404645 h 607846"/>
                  <a:gd name="connsiteX38" fmla="*/ 206830 w 570756"/>
                  <a:gd name="connsiteY38" fmla="*/ 291051 h 607846"/>
                  <a:gd name="connsiteX39" fmla="*/ 205487 w 570756"/>
                  <a:gd name="connsiteY39" fmla="*/ 272280 h 607846"/>
                  <a:gd name="connsiteX40" fmla="*/ 221525 w 570756"/>
                  <a:gd name="connsiteY40" fmla="*/ 262523 h 607846"/>
                  <a:gd name="connsiteX41" fmla="*/ 349232 w 570756"/>
                  <a:gd name="connsiteY41" fmla="*/ 262523 h 607846"/>
                  <a:gd name="connsiteX42" fmla="*/ 365270 w 570756"/>
                  <a:gd name="connsiteY42" fmla="*/ 272280 h 607846"/>
                  <a:gd name="connsiteX43" fmla="*/ 363928 w 570756"/>
                  <a:gd name="connsiteY43" fmla="*/ 291051 h 607846"/>
                  <a:gd name="connsiteX44" fmla="*/ 337819 w 570756"/>
                  <a:gd name="connsiteY44" fmla="*/ 404645 h 607846"/>
                  <a:gd name="connsiteX45" fmla="*/ 462170 w 570756"/>
                  <a:gd name="connsiteY45" fmla="*/ 236005 h 607846"/>
                  <a:gd name="connsiteX46" fmla="*/ 285379 w 570756"/>
                  <a:gd name="connsiteY46" fmla="*/ 59470 h 607846"/>
                  <a:gd name="connsiteX47" fmla="*/ 285379 w 570756"/>
                  <a:gd name="connsiteY47" fmla="*/ 23493 h 607846"/>
                  <a:gd name="connsiteX48" fmla="*/ 498274 w 570756"/>
                  <a:gd name="connsiteY48" fmla="*/ 236005 h 607846"/>
                  <a:gd name="connsiteX49" fmla="*/ 381159 w 570756"/>
                  <a:gd name="connsiteY49" fmla="*/ 425799 h 607846"/>
                  <a:gd name="connsiteX50" fmla="*/ 381159 w 570756"/>
                  <a:gd name="connsiteY50" fmla="*/ 552428 h 607846"/>
                  <a:gd name="connsiteX51" fmla="*/ 325660 w 570756"/>
                  <a:gd name="connsiteY51" fmla="*/ 607846 h 607846"/>
                  <a:gd name="connsiteX52" fmla="*/ 245097 w 570756"/>
                  <a:gd name="connsiteY52" fmla="*/ 607846 h 607846"/>
                  <a:gd name="connsiteX53" fmla="*/ 189598 w 570756"/>
                  <a:gd name="connsiteY53" fmla="*/ 552428 h 607846"/>
                  <a:gd name="connsiteX54" fmla="*/ 189598 w 570756"/>
                  <a:gd name="connsiteY54" fmla="*/ 425799 h 607846"/>
                  <a:gd name="connsiteX55" fmla="*/ 72483 w 570756"/>
                  <a:gd name="connsiteY55" fmla="*/ 236005 h 607846"/>
                  <a:gd name="connsiteX56" fmla="*/ 285379 w 570756"/>
                  <a:gd name="connsiteY56" fmla="*/ 23493 h 607846"/>
                  <a:gd name="connsiteX57" fmla="*/ 552717 w 570756"/>
                  <a:gd name="connsiteY57" fmla="*/ 0 h 607846"/>
                  <a:gd name="connsiteX58" fmla="*/ 565499 w 570756"/>
                  <a:gd name="connsiteY58" fmla="*/ 5306 h 607846"/>
                  <a:gd name="connsiteX59" fmla="*/ 565499 w 570756"/>
                  <a:gd name="connsiteY59" fmla="*/ 30777 h 607846"/>
                  <a:gd name="connsiteX60" fmla="*/ 518513 w 570756"/>
                  <a:gd name="connsiteY60" fmla="*/ 77622 h 607846"/>
                  <a:gd name="connsiteX61" fmla="*/ 505760 w 570756"/>
                  <a:gd name="connsiteY61" fmla="*/ 82910 h 607846"/>
                  <a:gd name="connsiteX62" fmla="*/ 493007 w 570756"/>
                  <a:gd name="connsiteY62" fmla="*/ 77622 h 607846"/>
                  <a:gd name="connsiteX63" fmla="*/ 493007 w 570756"/>
                  <a:gd name="connsiteY63" fmla="*/ 52151 h 607846"/>
                  <a:gd name="connsiteX64" fmla="*/ 539992 w 570756"/>
                  <a:gd name="connsiteY64" fmla="*/ 5306 h 607846"/>
                  <a:gd name="connsiteX65" fmla="*/ 552717 w 570756"/>
                  <a:gd name="connsiteY65" fmla="*/ 0 h 607846"/>
                  <a:gd name="connsiteX66" fmla="*/ 18040 w 570756"/>
                  <a:gd name="connsiteY66" fmla="*/ 0 h 607846"/>
                  <a:gd name="connsiteX67" fmla="*/ 30765 w 570756"/>
                  <a:gd name="connsiteY67" fmla="*/ 5306 h 607846"/>
                  <a:gd name="connsiteX68" fmla="*/ 77751 w 570756"/>
                  <a:gd name="connsiteY68" fmla="*/ 52151 h 607846"/>
                  <a:gd name="connsiteX69" fmla="*/ 77751 w 570756"/>
                  <a:gd name="connsiteY69" fmla="*/ 77622 h 607846"/>
                  <a:gd name="connsiteX70" fmla="*/ 64997 w 570756"/>
                  <a:gd name="connsiteY70" fmla="*/ 82910 h 607846"/>
                  <a:gd name="connsiteX71" fmla="*/ 52244 w 570756"/>
                  <a:gd name="connsiteY71" fmla="*/ 77622 h 607846"/>
                  <a:gd name="connsiteX72" fmla="*/ 5259 w 570756"/>
                  <a:gd name="connsiteY72" fmla="*/ 30777 h 607846"/>
                  <a:gd name="connsiteX73" fmla="*/ 5259 w 570756"/>
                  <a:gd name="connsiteY73" fmla="*/ 5306 h 607846"/>
                  <a:gd name="connsiteX74" fmla="*/ 18040 w 570756"/>
                  <a:gd name="connsiteY74" fmla="*/ 0 h 60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570756" h="607846">
                    <a:moveTo>
                      <a:pt x="225702" y="551683"/>
                    </a:moveTo>
                    <a:lnTo>
                      <a:pt x="225702" y="552428"/>
                    </a:lnTo>
                    <a:cubicBezTo>
                      <a:pt x="225702" y="563079"/>
                      <a:pt x="234355" y="571794"/>
                      <a:pt x="245097" y="571794"/>
                    </a:cubicBezTo>
                    <a:lnTo>
                      <a:pt x="325660" y="571794"/>
                    </a:lnTo>
                    <a:cubicBezTo>
                      <a:pt x="336402" y="571794"/>
                      <a:pt x="345055" y="563079"/>
                      <a:pt x="345055" y="552428"/>
                    </a:cubicBezTo>
                    <a:lnTo>
                      <a:pt x="345055" y="551683"/>
                    </a:lnTo>
                    <a:close/>
                    <a:moveTo>
                      <a:pt x="225702" y="440026"/>
                    </a:moveTo>
                    <a:lnTo>
                      <a:pt x="225702" y="515631"/>
                    </a:lnTo>
                    <a:lnTo>
                      <a:pt x="345055" y="515631"/>
                    </a:lnTo>
                    <a:lnTo>
                      <a:pt x="345055" y="440026"/>
                    </a:lnTo>
                    <a:cubicBezTo>
                      <a:pt x="326108" y="445613"/>
                      <a:pt x="306116" y="448592"/>
                      <a:pt x="285379" y="448592"/>
                    </a:cubicBezTo>
                    <a:cubicBezTo>
                      <a:pt x="264641" y="448592"/>
                      <a:pt x="244650" y="445613"/>
                      <a:pt x="225702" y="440026"/>
                    </a:cubicBezTo>
                    <a:close/>
                    <a:moveTo>
                      <a:pt x="505788" y="389080"/>
                    </a:moveTo>
                    <a:cubicBezTo>
                      <a:pt x="510403" y="389080"/>
                      <a:pt x="515008" y="390830"/>
                      <a:pt x="518513" y="394330"/>
                    </a:cubicBezTo>
                    <a:lnTo>
                      <a:pt x="565499" y="441252"/>
                    </a:lnTo>
                    <a:cubicBezTo>
                      <a:pt x="572509" y="448253"/>
                      <a:pt x="572509" y="459648"/>
                      <a:pt x="565499" y="466724"/>
                    </a:cubicBezTo>
                    <a:cubicBezTo>
                      <a:pt x="561919" y="470224"/>
                      <a:pt x="557369" y="471937"/>
                      <a:pt x="552745" y="471937"/>
                    </a:cubicBezTo>
                    <a:cubicBezTo>
                      <a:pt x="548121" y="471937"/>
                      <a:pt x="543497" y="470224"/>
                      <a:pt x="539992" y="466724"/>
                    </a:cubicBezTo>
                    <a:lnTo>
                      <a:pt x="493007" y="419802"/>
                    </a:lnTo>
                    <a:cubicBezTo>
                      <a:pt x="485996" y="412801"/>
                      <a:pt x="485996" y="401406"/>
                      <a:pt x="493007" y="394330"/>
                    </a:cubicBezTo>
                    <a:cubicBezTo>
                      <a:pt x="496549" y="390830"/>
                      <a:pt x="501173" y="389080"/>
                      <a:pt x="505788" y="389080"/>
                    </a:cubicBezTo>
                    <a:close/>
                    <a:moveTo>
                      <a:pt x="64969" y="389080"/>
                    </a:moveTo>
                    <a:cubicBezTo>
                      <a:pt x="69584" y="389080"/>
                      <a:pt x="74208" y="390830"/>
                      <a:pt x="77751" y="394330"/>
                    </a:cubicBezTo>
                    <a:cubicBezTo>
                      <a:pt x="84761" y="401406"/>
                      <a:pt x="84761" y="412801"/>
                      <a:pt x="77751" y="419802"/>
                    </a:cubicBezTo>
                    <a:lnTo>
                      <a:pt x="30765" y="466724"/>
                    </a:lnTo>
                    <a:cubicBezTo>
                      <a:pt x="27260" y="470224"/>
                      <a:pt x="22636" y="471937"/>
                      <a:pt x="18012" y="471937"/>
                    </a:cubicBezTo>
                    <a:cubicBezTo>
                      <a:pt x="13388" y="471937"/>
                      <a:pt x="8839" y="470224"/>
                      <a:pt x="5259" y="466724"/>
                    </a:cubicBezTo>
                    <a:cubicBezTo>
                      <a:pt x="-1752" y="459648"/>
                      <a:pt x="-1752" y="448253"/>
                      <a:pt x="5259" y="441252"/>
                    </a:cubicBezTo>
                    <a:lnTo>
                      <a:pt x="52244" y="394330"/>
                    </a:lnTo>
                    <a:cubicBezTo>
                      <a:pt x="55749" y="390830"/>
                      <a:pt x="60355" y="389080"/>
                      <a:pt x="64969" y="389080"/>
                    </a:cubicBezTo>
                    <a:close/>
                    <a:moveTo>
                      <a:pt x="251960" y="298574"/>
                    </a:moveTo>
                    <a:cubicBezTo>
                      <a:pt x="269490" y="339989"/>
                      <a:pt x="270087" y="387140"/>
                      <a:pt x="268818" y="411796"/>
                    </a:cubicBezTo>
                    <a:cubicBezTo>
                      <a:pt x="274264" y="412243"/>
                      <a:pt x="279784" y="412540"/>
                      <a:pt x="285379" y="412540"/>
                    </a:cubicBezTo>
                    <a:cubicBezTo>
                      <a:pt x="290973" y="412540"/>
                      <a:pt x="296493" y="412243"/>
                      <a:pt x="301939" y="411796"/>
                    </a:cubicBezTo>
                    <a:cubicBezTo>
                      <a:pt x="300671" y="387140"/>
                      <a:pt x="301267" y="339989"/>
                      <a:pt x="318797" y="298574"/>
                    </a:cubicBezTo>
                    <a:close/>
                    <a:moveTo>
                      <a:pt x="285379" y="59470"/>
                    </a:moveTo>
                    <a:cubicBezTo>
                      <a:pt x="187882" y="59470"/>
                      <a:pt x="108587" y="138650"/>
                      <a:pt x="108587" y="236005"/>
                    </a:cubicBezTo>
                    <a:cubicBezTo>
                      <a:pt x="108587" y="315111"/>
                      <a:pt x="160953" y="382298"/>
                      <a:pt x="232938" y="404645"/>
                    </a:cubicBezTo>
                    <a:cubicBezTo>
                      <a:pt x="233759" y="376861"/>
                      <a:pt x="231446" y="325539"/>
                      <a:pt x="206830" y="291051"/>
                    </a:cubicBezTo>
                    <a:cubicBezTo>
                      <a:pt x="202876" y="285539"/>
                      <a:pt x="202354" y="278314"/>
                      <a:pt x="205487" y="272280"/>
                    </a:cubicBezTo>
                    <a:cubicBezTo>
                      <a:pt x="208545" y="266321"/>
                      <a:pt x="214737" y="262523"/>
                      <a:pt x="221525" y="262523"/>
                    </a:cubicBezTo>
                    <a:lnTo>
                      <a:pt x="349232" y="262523"/>
                    </a:lnTo>
                    <a:cubicBezTo>
                      <a:pt x="356021" y="262523"/>
                      <a:pt x="362212" y="266321"/>
                      <a:pt x="365270" y="272280"/>
                    </a:cubicBezTo>
                    <a:cubicBezTo>
                      <a:pt x="368403" y="278314"/>
                      <a:pt x="367881" y="285539"/>
                      <a:pt x="363928" y="291051"/>
                    </a:cubicBezTo>
                    <a:cubicBezTo>
                      <a:pt x="339311" y="325464"/>
                      <a:pt x="336999" y="376861"/>
                      <a:pt x="337819" y="404645"/>
                    </a:cubicBezTo>
                    <a:cubicBezTo>
                      <a:pt x="409804" y="382298"/>
                      <a:pt x="462170" y="315111"/>
                      <a:pt x="462170" y="236005"/>
                    </a:cubicBezTo>
                    <a:cubicBezTo>
                      <a:pt x="462170" y="138650"/>
                      <a:pt x="382875" y="59470"/>
                      <a:pt x="285379" y="59470"/>
                    </a:cubicBezTo>
                    <a:close/>
                    <a:moveTo>
                      <a:pt x="285379" y="23493"/>
                    </a:moveTo>
                    <a:cubicBezTo>
                      <a:pt x="402717" y="23493"/>
                      <a:pt x="498274" y="118837"/>
                      <a:pt x="498274" y="236005"/>
                    </a:cubicBezTo>
                    <a:cubicBezTo>
                      <a:pt x="498274" y="318835"/>
                      <a:pt x="450533" y="390716"/>
                      <a:pt x="381159" y="425799"/>
                    </a:cubicBezTo>
                    <a:lnTo>
                      <a:pt x="381159" y="552428"/>
                    </a:lnTo>
                    <a:cubicBezTo>
                      <a:pt x="381159" y="582967"/>
                      <a:pt x="356244" y="607846"/>
                      <a:pt x="325660" y="607846"/>
                    </a:cubicBezTo>
                    <a:lnTo>
                      <a:pt x="245097" y="607846"/>
                    </a:lnTo>
                    <a:cubicBezTo>
                      <a:pt x="214513" y="607846"/>
                      <a:pt x="189598" y="582967"/>
                      <a:pt x="189598" y="552428"/>
                    </a:cubicBezTo>
                    <a:lnTo>
                      <a:pt x="189598" y="425799"/>
                    </a:lnTo>
                    <a:cubicBezTo>
                      <a:pt x="120224" y="390716"/>
                      <a:pt x="72483" y="318835"/>
                      <a:pt x="72483" y="236005"/>
                    </a:cubicBezTo>
                    <a:cubicBezTo>
                      <a:pt x="72483" y="118837"/>
                      <a:pt x="168040" y="23493"/>
                      <a:pt x="285379" y="23493"/>
                    </a:cubicBezTo>
                    <a:close/>
                    <a:moveTo>
                      <a:pt x="552717" y="0"/>
                    </a:moveTo>
                    <a:cubicBezTo>
                      <a:pt x="557332" y="0"/>
                      <a:pt x="561956" y="1768"/>
                      <a:pt x="565499" y="5306"/>
                    </a:cubicBezTo>
                    <a:cubicBezTo>
                      <a:pt x="572509" y="12307"/>
                      <a:pt x="572509" y="23701"/>
                      <a:pt x="565499" y="30777"/>
                    </a:cubicBezTo>
                    <a:lnTo>
                      <a:pt x="518513" y="77622"/>
                    </a:lnTo>
                    <a:cubicBezTo>
                      <a:pt x="515008" y="81122"/>
                      <a:pt x="510384" y="82910"/>
                      <a:pt x="505760" y="82910"/>
                    </a:cubicBezTo>
                    <a:cubicBezTo>
                      <a:pt x="501210" y="82910"/>
                      <a:pt x="496587" y="81122"/>
                      <a:pt x="493007" y="77622"/>
                    </a:cubicBezTo>
                    <a:cubicBezTo>
                      <a:pt x="485996" y="70621"/>
                      <a:pt x="485996" y="59152"/>
                      <a:pt x="493007" y="52151"/>
                    </a:cubicBezTo>
                    <a:lnTo>
                      <a:pt x="539992" y="5306"/>
                    </a:lnTo>
                    <a:cubicBezTo>
                      <a:pt x="543497" y="1768"/>
                      <a:pt x="548103" y="0"/>
                      <a:pt x="552717" y="0"/>
                    </a:cubicBezTo>
                    <a:close/>
                    <a:moveTo>
                      <a:pt x="18040" y="0"/>
                    </a:moveTo>
                    <a:cubicBezTo>
                      <a:pt x="22655" y="0"/>
                      <a:pt x="27260" y="1768"/>
                      <a:pt x="30765" y="5306"/>
                    </a:cubicBezTo>
                    <a:lnTo>
                      <a:pt x="77751" y="52151"/>
                    </a:lnTo>
                    <a:cubicBezTo>
                      <a:pt x="84761" y="59152"/>
                      <a:pt x="84761" y="70621"/>
                      <a:pt x="77751" y="77622"/>
                    </a:cubicBezTo>
                    <a:cubicBezTo>
                      <a:pt x="74171" y="81122"/>
                      <a:pt x="69547" y="82910"/>
                      <a:pt x="64997" y="82910"/>
                    </a:cubicBezTo>
                    <a:cubicBezTo>
                      <a:pt x="60373" y="82910"/>
                      <a:pt x="55749" y="81122"/>
                      <a:pt x="52244" y="77622"/>
                    </a:cubicBezTo>
                    <a:lnTo>
                      <a:pt x="5259" y="30777"/>
                    </a:lnTo>
                    <a:cubicBezTo>
                      <a:pt x="-1752" y="23701"/>
                      <a:pt x="-1752" y="12307"/>
                      <a:pt x="5259" y="5306"/>
                    </a:cubicBezTo>
                    <a:cubicBezTo>
                      <a:pt x="8801" y="1768"/>
                      <a:pt x="13425" y="0"/>
                      <a:pt x="1804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59" name="elemental-tip_77487">
                <a:extLst>
                  <a:ext uri="{FF2B5EF4-FFF2-40B4-BE49-F238E27FC236}">
                    <a16:creationId xmlns:a16="http://schemas.microsoft.com/office/drawing/2014/main" id="{A4FE71AE-7365-4517-B821-9F8EE06C0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19124" y="5829702"/>
                <a:ext cx="276679" cy="294659"/>
              </a:xfrm>
              <a:custGeom>
                <a:avLst/>
                <a:gdLst>
                  <a:gd name="connsiteX0" fmla="*/ 225702 w 570756"/>
                  <a:gd name="connsiteY0" fmla="*/ 551683 h 607846"/>
                  <a:gd name="connsiteX1" fmla="*/ 225702 w 570756"/>
                  <a:gd name="connsiteY1" fmla="*/ 552428 h 607846"/>
                  <a:gd name="connsiteX2" fmla="*/ 245097 w 570756"/>
                  <a:gd name="connsiteY2" fmla="*/ 571794 h 607846"/>
                  <a:gd name="connsiteX3" fmla="*/ 325660 w 570756"/>
                  <a:gd name="connsiteY3" fmla="*/ 571794 h 607846"/>
                  <a:gd name="connsiteX4" fmla="*/ 345055 w 570756"/>
                  <a:gd name="connsiteY4" fmla="*/ 552428 h 607846"/>
                  <a:gd name="connsiteX5" fmla="*/ 345055 w 570756"/>
                  <a:gd name="connsiteY5" fmla="*/ 551683 h 607846"/>
                  <a:gd name="connsiteX6" fmla="*/ 225702 w 570756"/>
                  <a:gd name="connsiteY6" fmla="*/ 440026 h 607846"/>
                  <a:gd name="connsiteX7" fmla="*/ 225702 w 570756"/>
                  <a:gd name="connsiteY7" fmla="*/ 515631 h 607846"/>
                  <a:gd name="connsiteX8" fmla="*/ 345055 w 570756"/>
                  <a:gd name="connsiteY8" fmla="*/ 515631 h 607846"/>
                  <a:gd name="connsiteX9" fmla="*/ 345055 w 570756"/>
                  <a:gd name="connsiteY9" fmla="*/ 440026 h 607846"/>
                  <a:gd name="connsiteX10" fmla="*/ 285379 w 570756"/>
                  <a:gd name="connsiteY10" fmla="*/ 448592 h 607846"/>
                  <a:gd name="connsiteX11" fmla="*/ 225702 w 570756"/>
                  <a:gd name="connsiteY11" fmla="*/ 440026 h 607846"/>
                  <a:gd name="connsiteX12" fmla="*/ 505788 w 570756"/>
                  <a:gd name="connsiteY12" fmla="*/ 389080 h 607846"/>
                  <a:gd name="connsiteX13" fmla="*/ 518513 w 570756"/>
                  <a:gd name="connsiteY13" fmla="*/ 394330 h 607846"/>
                  <a:gd name="connsiteX14" fmla="*/ 565499 w 570756"/>
                  <a:gd name="connsiteY14" fmla="*/ 441252 h 607846"/>
                  <a:gd name="connsiteX15" fmla="*/ 565499 w 570756"/>
                  <a:gd name="connsiteY15" fmla="*/ 466724 h 607846"/>
                  <a:gd name="connsiteX16" fmla="*/ 552745 w 570756"/>
                  <a:gd name="connsiteY16" fmla="*/ 471937 h 607846"/>
                  <a:gd name="connsiteX17" fmla="*/ 539992 w 570756"/>
                  <a:gd name="connsiteY17" fmla="*/ 466724 h 607846"/>
                  <a:gd name="connsiteX18" fmla="*/ 493007 w 570756"/>
                  <a:gd name="connsiteY18" fmla="*/ 419802 h 607846"/>
                  <a:gd name="connsiteX19" fmla="*/ 493007 w 570756"/>
                  <a:gd name="connsiteY19" fmla="*/ 394330 h 607846"/>
                  <a:gd name="connsiteX20" fmla="*/ 505788 w 570756"/>
                  <a:gd name="connsiteY20" fmla="*/ 389080 h 607846"/>
                  <a:gd name="connsiteX21" fmla="*/ 64969 w 570756"/>
                  <a:gd name="connsiteY21" fmla="*/ 389080 h 607846"/>
                  <a:gd name="connsiteX22" fmla="*/ 77751 w 570756"/>
                  <a:gd name="connsiteY22" fmla="*/ 394330 h 607846"/>
                  <a:gd name="connsiteX23" fmla="*/ 77751 w 570756"/>
                  <a:gd name="connsiteY23" fmla="*/ 419802 h 607846"/>
                  <a:gd name="connsiteX24" fmla="*/ 30765 w 570756"/>
                  <a:gd name="connsiteY24" fmla="*/ 466724 h 607846"/>
                  <a:gd name="connsiteX25" fmla="*/ 18012 w 570756"/>
                  <a:gd name="connsiteY25" fmla="*/ 471937 h 607846"/>
                  <a:gd name="connsiteX26" fmla="*/ 5259 w 570756"/>
                  <a:gd name="connsiteY26" fmla="*/ 466724 h 607846"/>
                  <a:gd name="connsiteX27" fmla="*/ 5259 w 570756"/>
                  <a:gd name="connsiteY27" fmla="*/ 441252 h 607846"/>
                  <a:gd name="connsiteX28" fmla="*/ 52244 w 570756"/>
                  <a:gd name="connsiteY28" fmla="*/ 394330 h 607846"/>
                  <a:gd name="connsiteX29" fmla="*/ 64969 w 570756"/>
                  <a:gd name="connsiteY29" fmla="*/ 389080 h 607846"/>
                  <a:gd name="connsiteX30" fmla="*/ 251960 w 570756"/>
                  <a:gd name="connsiteY30" fmla="*/ 298574 h 607846"/>
                  <a:gd name="connsiteX31" fmla="*/ 268818 w 570756"/>
                  <a:gd name="connsiteY31" fmla="*/ 411796 h 607846"/>
                  <a:gd name="connsiteX32" fmla="*/ 285379 w 570756"/>
                  <a:gd name="connsiteY32" fmla="*/ 412540 h 607846"/>
                  <a:gd name="connsiteX33" fmla="*/ 301939 w 570756"/>
                  <a:gd name="connsiteY33" fmla="*/ 411796 h 607846"/>
                  <a:gd name="connsiteX34" fmla="*/ 318797 w 570756"/>
                  <a:gd name="connsiteY34" fmla="*/ 298574 h 607846"/>
                  <a:gd name="connsiteX35" fmla="*/ 285379 w 570756"/>
                  <a:gd name="connsiteY35" fmla="*/ 59470 h 607846"/>
                  <a:gd name="connsiteX36" fmla="*/ 108587 w 570756"/>
                  <a:gd name="connsiteY36" fmla="*/ 236005 h 607846"/>
                  <a:gd name="connsiteX37" fmla="*/ 232938 w 570756"/>
                  <a:gd name="connsiteY37" fmla="*/ 404645 h 607846"/>
                  <a:gd name="connsiteX38" fmla="*/ 206830 w 570756"/>
                  <a:gd name="connsiteY38" fmla="*/ 291051 h 607846"/>
                  <a:gd name="connsiteX39" fmla="*/ 205487 w 570756"/>
                  <a:gd name="connsiteY39" fmla="*/ 272280 h 607846"/>
                  <a:gd name="connsiteX40" fmla="*/ 221525 w 570756"/>
                  <a:gd name="connsiteY40" fmla="*/ 262523 h 607846"/>
                  <a:gd name="connsiteX41" fmla="*/ 349232 w 570756"/>
                  <a:gd name="connsiteY41" fmla="*/ 262523 h 607846"/>
                  <a:gd name="connsiteX42" fmla="*/ 365270 w 570756"/>
                  <a:gd name="connsiteY42" fmla="*/ 272280 h 607846"/>
                  <a:gd name="connsiteX43" fmla="*/ 363928 w 570756"/>
                  <a:gd name="connsiteY43" fmla="*/ 291051 h 607846"/>
                  <a:gd name="connsiteX44" fmla="*/ 337819 w 570756"/>
                  <a:gd name="connsiteY44" fmla="*/ 404645 h 607846"/>
                  <a:gd name="connsiteX45" fmla="*/ 462170 w 570756"/>
                  <a:gd name="connsiteY45" fmla="*/ 236005 h 607846"/>
                  <a:gd name="connsiteX46" fmla="*/ 285379 w 570756"/>
                  <a:gd name="connsiteY46" fmla="*/ 59470 h 607846"/>
                  <a:gd name="connsiteX47" fmla="*/ 285379 w 570756"/>
                  <a:gd name="connsiteY47" fmla="*/ 23493 h 607846"/>
                  <a:gd name="connsiteX48" fmla="*/ 498274 w 570756"/>
                  <a:gd name="connsiteY48" fmla="*/ 236005 h 607846"/>
                  <a:gd name="connsiteX49" fmla="*/ 381159 w 570756"/>
                  <a:gd name="connsiteY49" fmla="*/ 425799 h 607846"/>
                  <a:gd name="connsiteX50" fmla="*/ 381159 w 570756"/>
                  <a:gd name="connsiteY50" fmla="*/ 552428 h 607846"/>
                  <a:gd name="connsiteX51" fmla="*/ 325660 w 570756"/>
                  <a:gd name="connsiteY51" fmla="*/ 607846 h 607846"/>
                  <a:gd name="connsiteX52" fmla="*/ 245097 w 570756"/>
                  <a:gd name="connsiteY52" fmla="*/ 607846 h 607846"/>
                  <a:gd name="connsiteX53" fmla="*/ 189598 w 570756"/>
                  <a:gd name="connsiteY53" fmla="*/ 552428 h 607846"/>
                  <a:gd name="connsiteX54" fmla="*/ 189598 w 570756"/>
                  <a:gd name="connsiteY54" fmla="*/ 425799 h 607846"/>
                  <a:gd name="connsiteX55" fmla="*/ 72483 w 570756"/>
                  <a:gd name="connsiteY55" fmla="*/ 236005 h 607846"/>
                  <a:gd name="connsiteX56" fmla="*/ 285379 w 570756"/>
                  <a:gd name="connsiteY56" fmla="*/ 23493 h 607846"/>
                  <a:gd name="connsiteX57" fmla="*/ 552717 w 570756"/>
                  <a:gd name="connsiteY57" fmla="*/ 0 h 607846"/>
                  <a:gd name="connsiteX58" fmla="*/ 565499 w 570756"/>
                  <a:gd name="connsiteY58" fmla="*/ 5306 h 607846"/>
                  <a:gd name="connsiteX59" fmla="*/ 565499 w 570756"/>
                  <a:gd name="connsiteY59" fmla="*/ 30777 h 607846"/>
                  <a:gd name="connsiteX60" fmla="*/ 518513 w 570756"/>
                  <a:gd name="connsiteY60" fmla="*/ 77622 h 607846"/>
                  <a:gd name="connsiteX61" fmla="*/ 505760 w 570756"/>
                  <a:gd name="connsiteY61" fmla="*/ 82910 h 607846"/>
                  <a:gd name="connsiteX62" fmla="*/ 493007 w 570756"/>
                  <a:gd name="connsiteY62" fmla="*/ 77622 h 607846"/>
                  <a:gd name="connsiteX63" fmla="*/ 493007 w 570756"/>
                  <a:gd name="connsiteY63" fmla="*/ 52151 h 607846"/>
                  <a:gd name="connsiteX64" fmla="*/ 539992 w 570756"/>
                  <a:gd name="connsiteY64" fmla="*/ 5306 h 607846"/>
                  <a:gd name="connsiteX65" fmla="*/ 552717 w 570756"/>
                  <a:gd name="connsiteY65" fmla="*/ 0 h 607846"/>
                  <a:gd name="connsiteX66" fmla="*/ 18040 w 570756"/>
                  <a:gd name="connsiteY66" fmla="*/ 0 h 607846"/>
                  <a:gd name="connsiteX67" fmla="*/ 30765 w 570756"/>
                  <a:gd name="connsiteY67" fmla="*/ 5306 h 607846"/>
                  <a:gd name="connsiteX68" fmla="*/ 77751 w 570756"/>
                  <a:gd name="connsiteY68" fmla="*/ 52151 h 607846"/>
                  <a:gd name="connsiteX69" fmla="*/ 77751 w 570756"/>
                  <a:gd name="connsiteY69" fmla="*/ 77622 h 607846"/>
                  <a:gd name="connsiteX70" fmla="*/ 64997 w 570756"/>
                  <a:gd name="connsiteY70" fmla="*/ 82910 h 607846"/>
                  <a:gd name="connsiteX71" fmla="*/ 52244 w 570756"/>
                  <a:gd name="connsiteY71" fmla="*/ 77622 h 607846"/>
                  <a:gd name="connsiteX72" fmla="*/ 5259 w 570756"/>
                  <a:gd name="connsiteY72" fmla="*/ 30777 h 607846"/>
                  <a:gd name="connsiteX73" fmla="*/ 5259 w 570756"/>
                  <a:gd name="connsiteY73" fmla="*/ 5306 h 607846"/>
                  <a:gd name="connsiteX74" fmla="*/ 18040 w 570756"/>
                  <a:gd name="connsiteY74" fmla="*/ 0 h 60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570756" h="607846">
                    <a:moveTo>
                      <a:pt x="225702" y="551683"/>
                    </a:moveTo>
                    <a:lnTo>
                      <a:pt x="225702" y="552428"/>
                    </a:lnTo>
                    <a:cubicBezTo>
                      <a:pt x="225702" y="563079"/>
                      <a:pt x="234355" y="571794"/>
                      <a:pt x="245097" y="571794"/>
                    </a:cubicBezTo>
                    <a:lnTo>
                      <a:pt x="325660" y="571794"/>
                    </a:lnTo>
                    <a:cubicBezTo>
                      <a:pt x="336402" y="571794"/>
                      <a:pt x="345055" y="563079"/>
                      <a:pt x="345055" y="552428"/>
                    </a:cubicBezTo>
                    <a:lnTo>
                      <a:pt x="345055" y="551683"/>
                    </a:lnTo>
                    <a:close/>
                    <a:moveTo>
                      <a:pt x="225702" y="440026"/>
                    </a:moveTo>
                    <a:lnTo>
                      <a:pt x="225702" y="515631"/>
                    </a:lnTo>
                    <a:lnTo>
                      <a:pt x="345055" y="515631"/>
                    </a:lnTo>
                    <a:lnTo>
                      <a:pt x="345055" y="440026"/>
                    </a:lnTo>
                    <a:cubicBezTo>
                      <a:pt x="326108" y="445613"/>
                      <a:pt x="306116" y="448592"/>
                      <a:pt x="285379" y="448592"/>
                    </a:cubicBezTo>
                    <a:cubicBezTo>
                      <a:pt x="264641" y="448592"/>
                      <a:pt x="244650" y="445613"/>
                      <a:pt x="225702" y="440026"/>
                    </a:cubicBezTo>
                    <a:close/>
                    <a:moveTo>
                      <a:pt x="505788" y="389080"/>
                    </a:moveTo>
                    <a:cubicBezTo>
                      <a:pt x="510403" y="389080"/>
                      <a:pt x="515008" y="390830"/>
                      <a:pt x="518513" y="394330"/>
                    </a:cubicBezTo>
                    <a:lnTo>
                      <a:pt x="565499" y="441252"/>
                    </a:lnTo>
                    <a:cubicBezTo>
                      <a:pt x="572509" y="448253"/>
                      <a:pt x="572509" y="459648"/>
                      <a:pt x="565499" y="466724"/>
                    </a:cubicBezTo>
                    <a:cubicBezTo>
                      <a:pt x="561919" y="470224"/>
                      <a:pt x="557369" y="471937"/>
                      <a:pt x="552745" y="471937"/>
                    </a:cubicBezTo>
                    <a:cubicBezTo>
                      <a:pt x="548121" y="471937"/>
                      <a:pt x="543497" y="470224"/>
                      <a:pt x="539992" y="466724"/>
                    </a:cubicBezTo>
                    <a:lnTo>
                      <a:pt x="493007" y="419802"/>
                    </a:lnTo>
                    <a:cubicBezTo>
                      <a:pt x="485996" y="412801"/>
                      <a:pt x="485996" y="401406"/>
                      <a:pt x="493007" y="394330"/>
                    </a:cubicBezTo>
                    <a:cubicBezTo>
                      <a:pt x="496549" y="390830"/>
                      <a:pt x="501173" y="389080"/>
                      <a:pt x="505788" y="389080"/>
                    </a:cubicBezTo>
                    <a:close/>
                    <a:moveTo>
                      <a:pt x="64969" y="389080"/>
                    </a:moveTo>
                    <a:cubicBezTo>
                      <a:pt x="69584" y="389080"/>
                      <a:pt x="74208" y="390830"/>
                      <a:pt x="77751" y="394330"/>
                    </a:cubicBezTo>
                    <a:cubicBezTo>
                      <a:pt x="84761" y="401406"/>
                      <a:pt x="84761" y="412801"/>
                      <a:pt x="77751" y="419802"/>
                    </a:cubicBezTo>
                    <a:lnTo>
                      <a:pt x="30765" y="466724"/>
                    </a:lnTo>
                    <a:cubicBezTo>
                      <a:pt x="27260" y="470224"/>
                      <a:pt x="22636" y="471937"/>
                      <a:pt x="18012" y="471937"/>
                    </a:cubicBezTo>
                    <a:cubicBezTo>
                      <a:pt x="13388" y="471937"/>
                      <a:pt x="8839" y="470224"/>
                      <a:pt x="5259" y="466724"/>
                    </a:cubicBezTo>
                    <a:cubicBezTo>
                      <a:pt x="-1752" y="459648"/>
                      <a:pt x="-1752" y="448253"/>
                      <a:pt x="5259" y="441252"/>
                    </a:cubicBezTo>
                    <a:lnTo>
                      <a:pt x="52244" y="394330"/>
                    </a:lnTo>
                    <a:cubicBezTo>
                      <a:pt x="55749" y="390830"/>
                      <a:pt x="60355" y="389080"/>
                      <a:pt x="64969" y="389080"/>
                    </a:cubicBezTo>
                    <a:close/>
                    <a:moveTo>
                      <a:pt x="251960" y="298574"/>
                    </a:moveTo>
                    <a:cubicBezTo>
                      <a:pt x="269490" y="339989"/>
                      <a:pt x="270087" y="387140"/>
                      <a:pt x="268818" y="411796"/>
                    </a:cubicBezTo>
                    <a:cubicBezTo>
                      <a:pt x="274264" y="412243"/>
                      <a:pt x="279784" y="412540"/>
                      <a:pt x="285379" y="412540"/>
                    </a:cubicBezTo>
                    <a:cubicBezTo>
                      <a:pt x="290973" y="412540"/>
                      <a:pt x="296493" y="412243"/>
                      <a:pt x="301939" y="411796"/>
                    </a:cubicBezTo>
                    <a:cubicBezTo>
                      <a:pt x="300671" y="387140"/>
                      <a:pt x="301267" y="339989"/>
                      <a:pt x="318797" y="298574"/>
                    </a:cubicBezTo>
                    <a:close/>
                    <a:moveTo>
                      <a:pt x="285379" y="59470"/>
                    </a:moveTo>
                    <a:cubicBezTo>
                      <a:pt x="187882" y="59470"/>
                      <a:pt x="108587" y="138650"/>
                      <a:pt x="108587" y="236005"/>
                    </a:cubicBezTo>
                    <a:cubicBezTo>
                      <a:pt x="108587" y="315111"/>
                      <a:pt x="160953" y="382298"/>
                      <a:pt x="232938" y="404645"/>
                    </a:cubicBezTo>
                    <a:cubicBezTo>
                      <a:pt x="233759" y="376861"/>
                      <a:pt x="231446" y="325539"/>
                      <a:pt x="206830" y="291051"/>
                    </a:cubicBezTo>
                    <a:cubicBezTo>
                      <a:pt x="202876" y="285539"/>
                      <a:pt x="202354" y="278314"/>
                      <a:pt x="205487" y="272280"/>
                    </a:cubicBezTo>
                    <a:cubicBezTo>
                      <a:pt x="208545" y="266321"/>
                      <a:pt x="214737" y="262523"/>
                      <a:pt x="221525" y="262523"/>
                    </a:cubicBezTo>
                    <a:lnTo>
                      <a:pt x="349232" y="262523"/>
                    </a:lnTo>
                    <a:cubicBezTo>
                      <a:pt x="356021" y="262523"/>
                      <a:pt x="362212" y="266321"/>
                      <a:pt x="365270" y="272280"/>
                    </a:cubicBezTo>
                    <a:cubicBezTo>
                      <a:pt x="368403" y="278314"/>
                      <a:pt x="367881" y="285539"/>
                      <a:pt x="363928" y="291051"/>
                    </a:cubicBezTo>
                    <a:cubicBezTo>
                      <a:pt x="339311" y="325464"/>
                      <a:pt x="336999" y="376861"/>
                      <a:pt x="337819" y="404645"/>
                    </a:cubicBezTo>
                    <a:cubicBezTo>
                      <a:pt x="409804" y="382298"/>
                      <a:pt x="462170" y="315111"/>
                      <a:pt x="462170" y="236005"/>
                    </a:cubicBezTo>
                    <a:cubicBezTo>
                      <a:pt x="462170" y="138650"/>
                      <a:pt x="382875" y="59470"/>
                      <a:pt x="285379" y="59470"/>
                    </a:cubicBezTo>
                    <a:close/>
                    <a:moveTo>
                      <a:pt x="285379" y="23493"/>
                    </a:moveTo>
                    <a:cubicBezTo>
                      <a:pt x="402717" y="23493"/>
                      <a:pt x="498274" y="118837"/>
                      <a:pt x="498274" y="236005"/>
                    </a:cubicBezTo>
                    <a:cubicBezTo>
                      <a:pt x="498274" y="318835"/>
                      <a:pt x="450533" y="390716"/>
                      <a:pt x="381159" y="425799"/>
                    </a:cubicBezTo>
                    <a:lnTo>
                      <a:pt x="381159" y="552428"/>
                    </a:lnTo>
                    <a:cubicBezTo>
                      <a:pt x="381159" y="582967"/>
                      <a:pt x="356244" y="607846"/>
                      <a:pt x="325660" y="607846"/>
                    </a:cubicBezTo>
                    <a:lnTo>
                      <a:pt x="245097" y="607846"/>
                    </a:lnTo>
                    <a:cubicBezTo>
                      <a:pt x="214513" y="607846"/>
                      <a:pt x="189598" y="582967"/>
                      <a:pt x="189598" y="552428"/>
                    </a:cubicBezTo>
                    <a:lnTo>
                      <a:pt x="189598" y="425799"/>
                    </a:lnTo>
                    <a:cubicBezTo>
                      <a:pt x="120224" y="390716"/>
                      <a:pt x="72483" y="318835"/>
                      <a:pt x="72483" y="236005"/>
                    </a:cubicBezTo>
                    <a:cubicBezTo>
                      <a:pt x="72483" y="118837"/>
                      <a:pt x="168040" y="23493"/>
                      <a:pt x="285379" y="23493"/>
                    </a:cubicBezTo>
                    <a:close/>
                    <a:moveTo>
                      <a:pt x="552717" y="0"/>
                    </a:moveTo>
                    <a:cubicBezTo>
                      <a:pt x="557332" y="0"/>
                      <a:pt x="561956" y="1768"/>
                      <a:pt x="565499" y="5306"/>
                    </a:cubicBezTo>
                    <a:cubicBezTo>
                      <a:pt x="572509" y="12307"/>
                      <a:pt x="572509" y="23701"/>
                      <a:pt x="565499" y="30777"/>
                    </a:cubicBezTo>
                    <a:lnTo>
                      <a:pt x="518513" y="77622"/>
                    </a:lnTo>
                    <a:cubicBezTo>
                      <a:pt x="515008" y="81122"/>
                      <a:pt x="510384" y="82910"/>
                      <a:pt x="505760" y="82910"/>
                    </a:cubicBezTo>
                    <a:cubicBezTo>
                      <a:pt x="501210" y="82910"/>
                      <a:pt x="496587" y="81122"/>
                      <a:pt x="493007" y="77622"/>
                    </a:cubicBezTo>
                    <a:cubicBezTo>
                      <a:pt x="485996" y="70621"/>
                      <a:pt x="485996" y="59152"/>
                      <a:pt x="493007" y="52151"/>
                    </a:cubicBezTo>
                    <a:lnTo>
                      <a:pt x="539992" y="5306"/>
                    </a:lnTo>
                    <a:cubicBezTo>
                      <a:pt x="543497" y="1768"/>
                      <a:pt x="548103" y="0"/>
                      <a:pt x="552717" y="0"/>
                    </a:cubicBezTo>
                    <a:close/>
                    <a:moveTo>
                      <a:pt x="18040" y="0"/>
                    </a:moveTo>
                    <a:cubicBezTo>
                      <a:pt x="22655" y="0"/>
                      <a:pt x="27260" y="1768"/>
                      <a:pt x="30765" y="5306"/>
                    </a:cubicBezTo>
                    <a:lnTo>
                      <a:pt x="77751" y="52151"/>
                    </a:lnTo>
                    <a:cubicBezTo>
                      <a:pt x="84761" y="59152"/>
                      <a:pt x="84761" y="70621"/>
                      <a:pt x="77751" y="77622"/>
                    </a:cubicBezTo>
                    <a:cubicBezTo>
                      <a:pt x="74171" y="81122"/>
                      <a:pt x="69547" y="82910"/>
                      <a:pt x="64997" y="82910"/>
                    </a:cubicBezTo>
                    <a:cubicBezTo>
                      <a:pt x="60373" y="82910"/>
                      <a:pt x="55749" y="81122"/>
                      <a:pt x="52244" y="77622"/>
                    </a:cubicBezTo>
                    <a:lnTo>
                      <a:pt x="5259" y="30777"/>
                    </a:lnTo>
                    <a:cubicBezTo>
                      <a:pt x="-1752" y="23701"/>
                      <a:pt x="-1752" y="12307"/>
                      <a:pt x="5259" y="5306"/>
                    </a:cubicBezTo>
                    <a:cubicBezTo>
                      <a:pt x="8801" y="1768"/>
                      <a:pt x="13425" y="0"/>
                      <a:pt x="1804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60" name="elemental-tip_77487">
                <a:extLst>
                  <a:ext uri="{FF2B5EF4-FFF2-40B4-BE49-F238E27FC236}">
                    <a16:creationId xmlns:a16="http://schemas.microsoft.com/office/drawing/2014/main" id="{D54B958E-7043-4258-AA79-3487821688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9688" y="5829702"/>
                <a:ext cx="276679" cy="294659"/>
              </a:xfrm>
              <a:custGeom>
                <a:avLst/>
                <a:gdLst>
                  <a:gd name="connsiteX0" fmla="*/ 225702 w 570756"/>
                  <a:gd name="connsiteY0" fmla="*/ 551683 h 607846"/>
                  <a:gd name="connsiteX1" fmla="*/ 225702 w 570756"/>
                  <a:gd name="connsiteY1" fmla="*/ 552428 h 607846"/>
                  <a:gd name="connsiteX2" fmla="*/ 245097 w 570756"/>
                  <a:gd name="connsiteY2" fmla="*/ 571794 h 607846"/>
                  <a:gd name="connsiteX3" fmla="*/ 325660 w 570756"/>
                  <a:gd name="connsiteY3" fmla="*/ 571794 h 607846"/>
                  <a:gd name="connsiteX4" fmla="*/ 345055 w 570756"/>
                  <a:gd name="connsiteY4" fmla="*/ 552428 h 607846"/>
                  <a:gd name="connsiteX5" fmla="*/ 345055 w 570756"/>
                  <a:gd name="connsiteY5" fmla="*/ 551683 h 607846"/>
                  <a:gd name="connsiteX6" fmla="*/ 225702 w 570756"/>
                  <a:gd name="connsiteY6" fmla="*/ 440026 h 607846"/>
                  <a:gd name="connsiteX7" fmla="*/ 225702 w 570756"/>
                  <a:gd name="connsiteY7" fmla="*/ 515631 h 607846"/>
                  <a:gd name="connsiteX8" fmla="*/ 345055 w 570756"/>
                  <a:gd name="connsiteY8" fmla="*/ 515631 h 607846"/>
                  <a:gd name="connsiteX9" fmla="*/ 345055 w 570756"/>
                  <a:gd name="connsiteY9" fmla="*/ 440026 h 607846"/>
                  <a:gd name="connsiteX10" fmla="*/ 285379 w 570756"/>
                  <a:gd name="connsiteY10" fmla="*/ 448592 h 607846"/>
                  <a:gd name="connsiteX11" fmla="*/ 225702 w 570756"/>
                  <a:gd name="connsiteY11" fmla="*/ 440026 h 607846"/>
                  <a:gd name="connsiteX12" fmla="*/ 505788 w 570756"/>
                  <a:gd name="connsiteY12" fmla="*/ 389080 h 607846"/>
                  <a:gd name="connsiteX13" fmla="*/ 518513 w 570756"/>
                  <a:gd name="connsiteY13" fmla="*/ 394330 h 607846"/>
                  <a:gd name="connsiteX14" fmla="*/ 565499 w 570756"/>
                  <a:gd name="connsiteY14" fmla="*/ 441252 h 607846"/>
                  <a:gd name="connsiteX15" fmla="*/ 565499 w 570756"/>
                  <a:gd name="connsiteY15" fmla="*/ 466724 h 607846"/>
                  <a:gd name="connsiteX16" fmla="*/ 552745 w 570756"/>
                  <a:gd name="connsiteY16" fmla="*/ 471937 h 607846"/>
                  <a:gd name="connsiteX17" fmla="*/ 539992 w 570756"/>
                  <a:gd name="connsiteY17" fmla="*/ 466724 h 607846"/>
                  <a:gd name="connsiteX18" fmla="*/ 493007 w 570756"/>
                  <a:gd name="connsiteY18" fmla="*/ 419802 h 607846"/>
                  <a:gd name="connsiteX19" fmla="*/ 493007 w 570756"/>
                  <a:gd name="connsiteY19" fmla="*/ 394330 h 607846"/>
                  <a:gd name="connsiteX20" fmla="*/ 505788 w 570756"/>
                  <a:gd name="connsiteY20" fmla="*/ 389080 h 607846"/>
                  <a:gd name="connsiteX21" fmla="*/ 64969 w 570756"/>
                  <a:gd name="connsiteY21" fmla="*/ 389080 h 607846"/>
                  <a:gd name="connsiteX22" fmla="*/ 77751 w 570756"/>
                  <a:gd name="connsiteY22" fmla="*/ 394330 h 607846"/>
                  <a:gd name="connsiteX23" fmla="*/ 77751 w 570756"/>
                  <a:gd name="connsiteY23" fmla="*/ 419802 h 607846"/>
                  <a:gd name="connsiteX24" fmla="*/ 30765 w 570756"/>
                  <a:gd name="connsiteY24" fmla="*/ 466724 h 607846"/>
                  <a:gd name="connsiteX25" fmla="*/ 18012 w 570756"/>
                  <a:gd name="connsiteY25" fmla="*/ 471937 h 607846"/>
                  <a:gd name="connsiteX26" fmla="*/ 5259 w 570756"/>
                  <a:gd name="connsiteY26" fmla="*/ 466724 h 607846"/>
                  <a:gd name="connsiteX27" fmla="*/ 5259 w 570756"/>
                  <a:gd name="connsiteY27" fmla="*/ 441252 h 607846"/>
                  <a:gd name="connsiteX28" fmla="*/ 52244 w 570756"/>
                  <a:gd name="connsiteY28" fmla="*/ 394330 h 607846"/>
                  <a:gd name="connsiteX29" fmla="*/ 64969 w 570756"/>
                  <a:gd name="connsiteY29" fmla="*/ 389080 h 607846"/>
                  <a:gd name="connsiteX30" fmla="*/ 251960 w 570756"/>
                  <a:gd name="connsiteY30" fmla="*/ 298574 h 607846"/>
                  <a:gd name="connsiteX31" fmla="*/ 268818 w 570756"/>
                  <a:gd name="connsiteY31" fmla="*/ 411796 h 607846"/>
                  <a:gd name="connsiteX32" fmla="*/ 285379 w 570756"/>
                  <a:gd name="connsiteY32" fmla="*/ 412540 h 607846"/>
                  <a:gd name="connsiteX33" fmla="*/ 301939 w 570756"/>
                  <a:gd name="connsiteY33" fmla="*/ 411796 h 607846"/>
                  <a:gd name="connsiteX34" fmla="*/ 318797 w 570756"/>
                  <a:gd name="connsiteY34" fmla="*/ 298574 h 607846"/>
                  <a:gd name="connsiteX35" fmla="*/ 285379 w 570756"/>
                  <a:gd name="connsiteY35" fmla="*/ 59470 h 607846"/>
                  <a:gd name="connsiteX36" fmla="*/ 108587 w 570756"/>
                  <a:gd name="connsiteY36" fmla="*/ 236005 h 607846"/>
                  <a:gd name="connsiteX37" fmla="*/ 232938 w 570756"/>
                  <a:gd name="connsiteY37" fmla="*/ 404645 h 607846"/>
                  <a:gd name="connsiteX38" fmla="*/ 206830 w 570756"/>
                  <a:gd name="connsiteY38" fmla="*/ 291051 h 607846"/>
                  <a:gd name="connsiteX39" fmla="*/ 205487 w 570756"/>
                  <a:gd name="connsiteY39" fmla="*/ 272280 h 607846"/>
                  <a:gd name="connsiteX40" fmla="*/ 221525 w 570756"/>
                  <a:gd name="connsiteY40" fmla="*/ 262523 h 607846"/>
                  <a:gd name="connsiteX41" fmla="*/ 349232 w 570756"/>
                  <a:gd name="connsiteY41" fmla="*/ 262523 h 607846"/>
                  <a:gd name="connsiteX42" fmla="*/ 365270 w 570756"/>
                  <a:gd name="connsiteY42" fmla="*/ 272280 h 607846"/>
                  <a:gd name="connsiteX43" fmla="*/ 363928 w 570756"/>
                  <a:gd name="connsiteY43" fmla="*/ 291051 h 607846"/>
                  <a:gd name="connsiteX44" fmla="*/ 337819 w 570756"/>
                  <a:gd name="connsiteY44" fmla="*/ 404645 h 607846"/>
                  <a:gd name="connsiteX45" fmla="*/ 462170 w 570756"/>
                  <a:gd name="connsiteY45" fmla="*/ 236005 h 607846"/>
                  <a:gd name="connsiteX46" fmla="*/ 285379 w 570756"/>
                  <a:gd name="connsiteY46" fmla="*/ 59470 h 607846"/>
                  <a:gd name="connsiteX47" fmla="*/ 285379 w 570756"/>
                  <a:gd name="connsiteY47" fmla="*/ 23493 h 607846"/>
                  <a:gd name="connsiteX48" fmla="*/ 498274 w 570756"/>
                  <a:gd name="connsiteY48" fmla="*/ 236005 h 607846"/>
                  <a:gd name="connsiteX49" fmla="*/ 381159 w 570756"/>
                  <a:gd name="connsiteY49" fmla="*/ 425799 h 607846"/>
                  <a:gd name="connsiteX50" fmla="*/ 381159 w 570756"/>
                  <a:gd name="connsiteY50" fmla="*/ 552428 h 607846"/>
                  <a:gd name="connsiteX51" fmla="*/ 325660 w 570756"/>
                  <a:gd name="connsiteY51" fmla="*/ 607846 h 607846"/>
                  <a:gd name="connsiteX52" fmla="*/ 245097 w 570756"/>
                  <a:gd name="connsiteY52" fmla="*/ 607846 h 607846"/>
                  <a:gd name="connsiteX53" fmla="*/ 189598 w 570756"/>
                  <a:gd name="connsiteY53" fmla="*/ 552428 h 607846"/>
                  <a:gd name="connsiteX54" fmla="*/ 189598 w 570756"/>
                  <a:gd name="connsiteY54" fmla="*/ 425799 h 607846"/>
                  <a:gd name="connsiteX55" fmla="*/ 72483 w 570756"/>
                  <a:gd name="connsiteY55" fmla="*/ 236005 h 607846"/>
                  <a:gd name="connsiteX56" fmla="*/ 285379 w 570756"/>
                  <a:gd name="connsiteY56" fmla="*/ 23493 h 607846"/>
                  <a:gd name="connsiteX57" fmla="*/ 552717 w 570756"/>
                  <a:gd name="connsiteY57" fmla="*/ 0 h 607846"/>
                  <a:gd name="connsiteX58" fmla="*/ 565499 w 570756"/>
                  <a:gd name="connsiteY58" fmla="*/ 5306 h 607846"/>
                  <a:gd name="connsiteX59" fmla="*/ 565499 w 570756"/>
                  <a:gd name="connsiteY59" fmla="*/ 30777 h 607846"/>
                  <a:gd name="connsiteX60" fmla="*/ 518513 w 570756"/>
                  <a:gd name="connsiteY60" fmla="*/ 77622 h 607846"/>
                  <a:gd name="connsiteX61" fmla="*/ 505760 w 570756"/>
                  <a:gd name="connsiteY61" fmla="*/ 82910 h 607846"/>
                  <a:gd name="connsiteX62" fmla="*/ 493007 w 570756"/>
                  <a:gd name="connsiteY62" fmla="*/ 77622 h 607846"/>
                  <a:gd name="connsiteX63" fmla="*/ 493007 w 570756"/>
                  <a:gd name="connsiteY63" fmla="*/ 52151 h 607846"/>
                  <a:gd name="connsiteX64" fmla="*/ 539992 w 570756"/>
                  <a:gd name="connsiteY64" fmla="*/ 5306 h 607846"/>
                  <a:gd name="connsiteX65" fmla="*/ 552717 w 570756"/>
                  <a:gd name="connsiteY65" fmla="*/ 0 h 607846"/>
                  <a:gd name="connsiteX66" fmla="*/ 18040 w 570756"/>
                  <a:gd name="connsiteY66" fmla="*/ 0 h 607846"/>
                  <a:gd name="connsiteX67" fmla="*/ 30765 w 570756"/>
                  <a:gd name="connsiteY67" fmla="*/ 5306 h 607846"/>
                  <a:gd name="connsiteX68" fmla="*/ 77751 w 570756"/>
                  <a:gd name="connsiteY68" fmla="*/ 52151 h 607846"/>
                  <a:gd name="connsiteX69" fmla="*/ 77751 w 570756"/>
                  <a:gd name="connsiteY69" fmla="*/ 77622 h 607846"/>
                  <a:gd name="connsiteX70" fmla="*/ 64997 w 570756"/>
                  <a:gd name="connsiteY70" fmla="*/ 82910 h 607846"/>
                  <a:gd name="connsiteX71" fmla="*/ 52244 w 570756"/>
                  <a:gd name="connsiteY71" fmla="*/ 77622 h 607846"/>
                  <a:gd name="connsiteX72" fmla="*/ 5259 w 570756"/>
                  <a:gd name="connsiteY72" fmla="*/ 30777 h 607846"/>
                  <a:gd name="connsiteX73" fmla="*/ 5259 w 570756"/>
                  <a:gd name="connsiteY73" fmla="*/ 5306 h 607846"/>
                  <a:gd name="connsiteX74" fmla="*/ 18040 w 570756"/>
                  <a:gd name="connsiteY74" fmla="*/ 0 h 60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570756" h="607846">
                    <a:moveTo>
                      <a:pt x="225702" y="551683"/>
                    </a:moveTo>
                    <a:lnTo>
                      <a:pt x="225702" y="552428"/>
                    </a:lnTo>
                    <a:cubicBezTo>
                      <a:pt x="225702" y="563079"/>
                      <a:pt x="234355" y="571794"/>
                      <a:pt x="245097" y="571794"/>
                    </a:cubicBezTo>
                    <a:lnTo>
                      <a:pt x="325660" y="571794"/>
                    </a:lnTo>
                    <a:cubicBezTo>
                      <a:pt x="336402" y="571794"/>
                      <a:pt x="345055" y="563079"/>
                      <a:pt x="345055" y="552428"/>
                    </a:cubicBezTo>
                    <a:lnTo>
                      <a:pt x="345055" y="551683"/>
                    </a:lnTo>
                    <a:close/>
                    <a:moveTo>
                      <a:pt x="225702" y="440026"/>
                    </a:moveTo>
                    <a:lnTo>
                      <a:pt x="225702" y="515631"/>
                    </a:lnTo>
                    <a:lnTo>
                      <a:pt x="345055" y="515631"/>
                    </a:lnTo>
                    <a:lnTo>
                      <a:pt x="345055" y="440026"/>
                    </a:lnTo>
                    <a:cubicBezTo>
                      <a:pt x="326108" y="445613"/>
                      <a:pt x="306116" y="448592"/>
                      <a:pt x="285379" y="448592"/>
                    </a:cubicBezTo>
                    <a:cubicBezTo>
                      <a:pt x="264641" y="448592"/>
                      <a:pt x="244650" y="445613"/>
                      <a:pt x="225702" y="440026"/>
                    </a:cubicBezTo>
                    <a:close/>
                    <a:moveTo>
                      <a:pt x="505788" y="389080"/>
                    </a:moveTo>
                    <a:cubicBezTo>
                      <a:pt x="510403" y="389080"/>
                      <a:pt x="515008" y="390830"/>
                      <a:pt x="518513" y="394330"/>
                    </a:cubicBezTo>
                    <a:lnTo>
                      <a:pt x="565499" y="441252"/>
                    </a:lnTo>
                    <a:cubicBezTo>
                      <a:pt x="572509" y="448253"/>
                      <a:pt x="572509" y="459648"/>
                      <a:pt x="565499" y="466724"/>
                    </a:cubicBezTo>
                    <a:cubicBezTo>
                      <a:pt x="561919" y="470224"/>
                      <a:pt x="557369" y="471937"/>
                      <a:pt x="552745" y="471937"/>
                    </a:cubicBezTo>
                    <a:cubicBezTo>
                      <a:pt x="548121" y="471937"/>
                      <a:pt x="543497" y="470224"/>
                      <a:pt x="539992" y="466724"/>
                    </a:cubicBezTo>
                    <a:lnTo>
                      <a:pt x="493007" y="419802"/>
                    </a:lnTo>
                    <a:cubicBezTo>
                      <a:pt x="485996" y="412801"/>
                      <a:pt x="485996" y="401406"/>
                      <a:pt x="493007" y="394330"/>
                    </a:cubicBezTo>
                    <a:cubicBezTo>
                      <a:pt x="496549" y="390830"/>
                      <a:pt x="501173" y="389080"/>
                      <a:pt x="505788" y="389080"/>
                    </a:cubicBezTo>
                    <a:close/>
                    <a:moveTo>
                      <a:pt x="64969" y="389080"/>
                    </a:moveTo>
                    <a:cubicBezTo>
                      <a:pt x="69584" y="389080"/>
                      <a:pt x="74208" y="390830"/>
                      <a:pt x="77751" y="394330"/>
                    </a:cubicBezTo>
                    <a:cubicBezTo>
                      <a:pt x="84761" y="401406"/>
                      <a:pt x="84761" y="412801"/>
                      <a:pt x="77751" y="419802"/>
                    </a:cubicBezTo>
                    <a:lnTo>
                      <a:pt x="30765" y="466724"/>
                    </a:lnTo>
                    <a:cubicBezTo>
                      <a:pt x="27260" y="470224"/>
                      <a:pt x="22636" y="471937"/>
                      <a:pt x="18012" y="471937"/>
                    </a:cubicBezTo>
                    <a:cubicBezTo>
                      <a:pt x="13388" y="471937"/>
                      <a:pt x="8839" y="470224"/>
                      <a:pt x="5259" y="466724"/>
                    </a:cubicBezTo>
                    <a:cubicBezTo>
                      <a:pt x="-1752" y="459648"/>
                      <a:pt x="-1752" y="448253"/>
                      <a:pt x="5259" y="441252"/>
                    </a:cubicBezTo>
                    <a:lnTo>
                      <a:pt x="52244" y="394330"/>
                    </a:lnTo>
                    <a:cubicBezTo>
                      <a:pt x="55749" y="390830"/>
                      <a:pt x="60355" y="389080"/>
                      <a:pt x="64969" y="389080"/>
                    </a:cubicBezTo>
                    <a:close/>
                    <a:moveTo>
                      <a:pt x="251960" y="298574"/>
                    </a:moveTo>
                    <a:cubicBezTo>
                      <a:pt x="269490" y="339989"/>
                      <a:pt x="270087" y="387140"/>
                      <a:pt x="268818" y="411796"/>
                    </a:cubicBezTo>
                    <a:cubicBezTo>
                      <a:pt x="274264" y="412243"/>
                      <a:pt x="279784" y="412540"/>
                      <a:pt x="285379" y="412540"/>
                    </a:cubicBezTo>
                    <a:cubicBezTo>
                      <a:pt x="290973" y="412540"/>
                      <a:pt x="296493" y="412243"/>
                      <a:pt x="301939" y="411796"/>
                    </a:cubicBezTo>
                    <a:cubicBezTo>
                      <a:pt x="300671" y="387140"/>
                      <a:pt x="301267" y="339989"/>
                      <a:pt x="318797" y="298574"/>
                    </a:cubicBezTo>
                    <a:close/>
                    <a:moveTo>
                      <a:pt x="285379" y="59470"/>
                    </a:moveTo>
                    <a:cubicBezTo>
                      <a:pt x="187882" y="59470"/>
                      <a:pt x="108587" y="138650"/>
                      <a:pt x="108587" y="236005"/>
                    </a:cubicBezTo>
                    <a:cubicBezTo>
                      <a:pt x="108587" y="315111"/>
                      <a:pt x="160953" y="382298"/>
                      <a:pt x="232938" y="404645"/>
                    </a:cubicBezTo>
                    <a:cubicBezTo>
                      <a:pt x="233759" y="376861"/>
                      <a:pt x="231446" y="325539"/>
                      <a:pt x="206830" y="291051"/>
                    </a:cubicBezTo>
                    <a:cubicBezTo>
                      <a:pt x="202876" y="285539"/>
                      <a:pt x="202354" y="278314"/>
                      <a:pt x="205487" y="272280"/>
                    </a:cubicBezTo>
                    <a:cubicBezTo>
                      <a:pt x="208545" y="266321"/>
                      <a:pt x="214737" y="262523"/>
                      <a:pt x="221525" y="262523"/>
                    </a:cubicBezTo>
                    <a:lnTo>
                      <a:pt x="349232" y="262523"/>
                    </a:lnTo>
                    <a:cubicBezTo>
                      <a:pt x="356021" y="262523"/>
                      <a:pt x="362212" y="266321"/>
                      <a:pt x="365270" y="272280"/>
                    </a:cubicBezTo>
                    <a:cubicBezTo>
                      <a:pt x="368403" y="278314"/>
                      <a:pt x="367881" y="285539"/>
                      <a:pt x="363928" y="291051"/>
                    </a:cubicBezTo>
                    <a:cubicBezTo>
                      <a:pt x="339311" y="325464"/>
                      <a:pt x="336999" y="376861"/>
                      <a:pt x="337819" y="404645"/>
                    </a:cubicBezTo>
                    <a:cubicBezTo>
                      <a:pt x="409804" y="382298"/>
                      <a:pt x="462170" y="315111"/>
                      <a:pt x="462170" y="236005"/>
                    </a:cubicBezTo>
                    <a:cubicBezTo>
                      <a:pt x="462170" y="138650"/>
                      <a:pt x="382875" y="59470"/>
                      <a:pt x="285379" y="59470"/>
                    </a:cubicBezTo>
                    <a:close/>
                    <a:moveTo>
                      <a:pt x="285379" y="23493"/>
                    </a:moveTo>
                    <a:cubicBezTo>
                      <a:pt x="402717" y="23493"/>
                      <a:pt x="498274" y="118837"/>
                      <a:pt x="498274" y="236005"/>
                    </a:cubicBezTo>
                    <a:cubicBezTo>
                      <a:pt x="498274" y="318835"/>
                      <a:pt x="450533" y="390716"/>
                      <a:pt x="381159" y="425799"/>
                    </a:cubicBezTo>
                    <a:lnTo>
                      <a:pt x="381159" y="552428"/>
                    </a:lnTo>
                    <a:cubicBezTo>
                      <a:pt x="381159" y="582967"/>
                      <a:pt x="356244" y="607846"/>
                      <a:pt x="325660" y="607846"/>
                    </a:cubicBezTo>
                    <a:lnTo>
                      <a:pt x="245097" y="607846"/>
                    </a:lnTo>
                    <a:cubicBezTo>
                      <a:pt x="214513" y="607846"/>
                      <a:pt x="189598" y="582967"/>
                      <a:pt x="189598" y="552428"/>
                    </a:cubicBezTo>
                    <a:lnTo>
                      <a:pt x="189598" y="425799"/>
                    </a:lnTo>
                    <a:cubicBezTo>
                      <a:pt x="120224" y="390716"/>
                      <a:pt x="72483" y="318835"/>
                      <a:pt x="72483" y="236005"/>
                    </a:cubicBezTo>
                    <a:cubicBezTo>
                      <a:pt x="72483" y="118837"/>
                      <a:pt x="168040" y="23493"/>
                      <a:pt x="285379" y="23493"/>
                    </a:cubicBezTo>
                    <a:close/>
                    <a:moveTo>
                      <a:pt x="552717" y="0"/>
                    </a:moveTo>
                    <a:cubicBezTo>
                      <a:pt x="557332" y="0"/>
                      <a:pt x="561956" y="1768"/>
                      <a:pt x="565499" y="5306"/>
                    </a:cubicBezTo>
                    <a:cubicBezTo>
                      <a:pt x="572509" y="12307"/>
                      <a:pt x="572509" y="23701"/>
                      <a:pt x="565499" y="30777"/>
                    </a:cubicBezTo>
                    <a:lnTo>
                      <a:pt x="518513" y="77622"/>
                    </a:lnTo>
                    <a:cubicBezTo>
                      <a:pt x="515008" y="81122"/>
                      <a:pt x="510384" y="82910"/>
                      <a:pt x="505760" y="82910"/>
                    </a:cubicBezTo>
                    <a:cubicBezTo>
                      <a:pt x="501210" y="82910"/>
                      <a:pt x="496587" y="81122"/>
                      <a:pt x="493007" y="77622"/>
                    </a:cubicBezTo>
                    <a:cubicBezTo>
                      <a:pt x="485996" y="70621"/>
                      <a:pt x="485996" y="59152"/>
                      <a:pt x="493007" y="52151"/>
                    </a:cubicBezTo>
                    <a:lnTo>
                      <a:pt x="539992" y="5306"/>
                    </a:lnTo>
                    <a:cubicBezTo>
                      <a:pt x="543497" y="1768"/>
                      <a:pt x="548103" y="0"/>
                      <a:pt x="552717" y="0"/>
                    </a:cubicBezTo>
                    <a:close/>
                    <a:moveTo>
                      <a:pt x="18040" y="0"/>
                    </a:moveTo>
                    <a:cubicBezTo>
                      <a:pt x="22655" y="0"/>
                      <a:pt x="27260" y="1768"/>
                      <a:pt x="30765" y="5306"/>
                    </a:cubicBezTo>
                    <a:lnTo>
                      <a:pt x="77751" y="52151"/>
                    </a:lnTo>
                    <a:cubicBezTo>
                      <a:pt x="84761" y="59152"/>
                      <a:pt x="84761" y="70621"/>
                      <a:pt x="77751" y="77622"/>
                    </a:cubicBezTo>
                    <a:cubicBezTo>
                      <a:pt x="74171" y="81122"/>
                      <a:pt x="69547" y="82910"/>
                      <a:pt x="64997" y="82910"/>
                    </a:cubicBezTo>
                    <a:cubicBezTo>
                      <a:pt x="60373" y="82910"/>
                      <a:pt x="55749" y="81122"/>
                      <a:pt x="52244" y="77622"/>
                    </a:cubicBezTo>
                    <a:lnTo>
                      <a:pt x="5259" y="30777"/>
                    </a:lnTo>
                    <a:cubicBezTo>
                      <a:pt x="-1752" y="23701"/>
                      <a:pt x="-1752" y="12307"/>
                      <a:pt x="5259" y="5306"/>
                    </a:cubicBezTo>
                    <a:cubicBezTo>
                      <a:pt x="8801" y="1768"/>
                      <a:pt x="13425" y="0"/>
                      <a:pt x="1804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179522710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EA44070-10DD-4A90-BFBD-0CF75117B78B}"/>
              </a:ext>
            </a:extLst>
          </p:cNvPr>
          <p:cNvSpPr txBox="1"/>
          <p:nvPr/>
        </p:nvSpPr>
        <p:spPr>
          <a:xfrm>
            <a:off x="40024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Distributed System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0EAE51-8EB7-4742-A383-C16C4AA50FDD}"/>
              </a:ext>
            </a:extLst>
          </p:cNvPr>
          <p:cNvSpPr txBox="1"/>
          <p:nvPr/>
        </p:nvSpPr>
        <p:spPr>
          <a:xfrm>
            <a:off x="2297906" y="871239"/>
            <a:ext cx="7596188" cy="119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PipeDream: Generalized Pipeline Parallelism for DNN Training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652138-3784-4897-B7B8-02123776A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4" y="4933671"/>
            <a:ext cx="4819650" cy="1190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E40B730-CFA6-4A78-AC48-1D01796B4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8" y="3429000"/>
            <a:ext cx="6105525" cy="13239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D5ADFA9-6D35-4D31-9687-355CB7301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564" y="2148163"/>
            <a:ext cx="1381125" cy="36195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5FA68FD-97A8-4648-8286-92A7AADFA230}"/>
              </a:ext>
            </a:extLst>
          </p:cNvPr>
          <p:cNvSpPr txBox="1"/>
          <p:nvPr/>
        </p:nvSpPr>
        <p:spPr>
          <a:xfrm>
            <a:off x="977426" y="2140781"/>
            <a:ext cx="300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weight communication : 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5A5E7F-629B-4798-8BF2-59324C02C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561" y="2895879"/>
            <a:ext cx="1676400" cy="352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086BE35-B928-4850-9405-AB073BB8C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7727" y="1743447"/>
            <a:ext cx="2291000" cy="449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95599"/>
      </p:ext>
    </p:extLst>
  </p:cSld>
  <p:clrMapOvr>
    <a:masterClrMapping/>
  </p:clrMapOvr>
  <p:transition spd="slow" advTm="3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EA44070-10DD-4A90-BFBD-0CF75117B78B}"/>
              </a:ext>
            </a:extLst>
          </p:cNvPr>
          <p:cNvSpPr txBox="1"/>
          <p:nvPr/>
        </p:nvSpPr>
        <p:spPr>
          <a:xfrm>
            <a:off x="40024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Distributed System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0EAE51-8EB7-4742-A383-C16C4AA50FDD}"/>
              </a:ext>
            </a:extLst>
          </p:cNvPr>
          <p:cNvSpPr txBox="1"/>
          <p:nvPr/>
        </p:nvSpPr>
        <p:spPr>
          <a:xfrm>
            <a:off x="2297906" y="871239"/>
            <a:ext cx="7596188" cy="119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PipeDream: Generalized Pipeline Parallelism for DNN Training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48B445-D32C-4C2E-A71F-1DB34480D3E8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Challenge 2 : Work Schedule</a:t>
            </a:r>
            <a:endParaRPr lang="zh-CN" altLang="en-US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F0D109-FFD8-4EBC-A9E2-241FF8955250}"/>
              </a:ext>
            </a:extLst>
          </p:cNvPr>
          <p:cNvSpPr txBox="1"/>
          <p:nvPr/>
        </p:nvSpPr>
        <p:spPr>
          <a:xfrm>
            <a:off x="724956" y="2532338"/>
            <a:ext cx="429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Problems</a:t>
            </a:r>
            <a:r>
              <a:rPr lang="en-US" altLang="zh-CN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perform its stage’s forward pass for a minibatch, </a:t>
            </a:r>
            <a:r>
              <a:rPr lang="en-US" altLang="zh-CN">
                <a:solidFill>
                  <a:srgbClr val="FF0000"/>
                </a:solidFill>
              </a:rPr>
              <a:t>pushing the minibatch to downstream 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perform its stage’s backward pass for a different minibatch, </a:t>
            </a:r>
            <a:r>
              <a:rPr lang="en-US" altLang="zh-CN">
                <a:solidFill>
                  <a:srgbClr val="FF0000"/>
                </a:solidFill>
              </a:rPr>
              <a:t>pushing the minibatch to upstream workers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B1DC3B-6ABF-4294-B637-B756E1C2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92" y="2036273"/>
            <a:ext cx="6806861" cy="268520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2EB2CDA-D9C4-443A-AD0F-CEFFC961CD58}"/>
              </a:ext>
            </a:extLst>
          </p:cNvPr>
          <p:cNvSpPr txBox="1"/>
          <p:nvPr/>
        </p:nvSpPr>
        <p:spPr>
          <a:xfrm>
            <a:off x="632534" y="4917234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Once in steady state, each stage </a:t>
            </a:r>
            <a:r>
              <a:rPr lang="en-US" altLang="zh-CN">
                <a:solidFill>
                  <a:srgbClr val="FF0000"/>
                </a:solidFill>
              </a:rPr>
              <a:t>alternates between </a:t>
            </a:r>
            <a:r>
              <a:rPr lang="en-US" altLang="zh-CN"/>
              <a:t>performing </a:t>
            </a:r>
            <a:r>
              <a:rPr lang="en-US" altLang="zh-CN">
                <a:solidFill>
                  <a:srgbClr val="FF0000"/>
                </a:solidFill>
              </a:rPr>
              <a:t>its forward pass </a:t>
            </a:r>
            <a:r>
              <a:rPr lang="en-US" altLang="zh-CN"/>
              <a:t>for a minibatch and </a:t>
            </a:r>
            <a:r>
              <a:rPr lang="en-US" altLang="zh-CN">
                <a:solidFill>
                  <a:srgbClr val="FF0000"/>
                </a:solidFill>
              </a:rPr>
              <a:t>its backward pass</a:t>
            </a:r>
            <a:r>
              <a:rPr lang="en-US" altLang="zh-CN"/>
              <a:t> for an earlier minibatch </a:t>
            </a:r>
            <a:r>
              <a:rPr lang="en-US" altLang="zh-CN">
                <a:solidFill>
                  <a:srgbClr val="FF0000"/>
                </a:solidFill>
              </a:rPr>
              <a:t>(1F1B)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766529"/>
      </p:ext>
    </p:extLst>
  </p:cSld>
  <p:clrMapOvr>
    <a:masterClrMapping/>
  </p:clrMapOvr>
  <p:transition spd="slow" advTm="3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EA44070-10DD-4A90-BFBD-0CF75117B78B}"/>
              </a:ext>
            </a:extLst>
          </p:cNvPr>
          <p:cNvSpPr txBox="1"/>
          <p:nvPr/>
        </p:nvSpPr>
        <p:spPr>
          <a:xfrm>
            <a:off x="40024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Distributed System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0EAE51-8EB7-4742-A383-C16C4AA50FDD}"/>
              </a:ext>
            </a:extLst>
          </p:cNvPr>
          <p:cNvSpPr txBox="1"/>
          <p:nvPr/>
        </p:nvSpPr>
        <p:spPr>
          <a:xfrm>
            <a:off x="2297906" y="871239"/>
            <a:ext cx="7596188" cy="119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PipeDream: Generalized Pipeline Parallelism for DNN Training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48B445-D32C-4C2E-A71F-1DB34480D3E8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Challenge 2 : Work Schedule</a:t>
            </a:r>
            <a:endParaRPr lang="zh-CN" altLang="en-US" b="1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4DA25B6-9F44-4AF4-9A9C-49E428B9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55" y="1769984"/>
            <a:ext cx="6353322" cy="451745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462016E-A86F-4233-9A5D-8095E09546ED}"/>
              </a:ext>
            </a:extLst>
          </p:cNvPr>
          <p:cNvSpPr txBox="1"/>
          <p:nvPr/>
        </p:nvSpPr>
        <p:spPr>
          <a:xfrm>
            <a:off x="934983" y="3429000"/>
            <a:ext cx="37759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In the first stage, all inputs with even minibatch IDs are processed by worker 1, while inputs with odd minibatch IDs are processed by worker 2. Worker 3 in the second stage processes all inputs. </a:t>
            </a:r>
            <a:r>
              <a:rPr lang="en-US" altLang="zh-CN">
                <a:solidFill>
                  <a:srgbClr val="FF0000"/>
                </a:solidFill>
              </a:rPr>
              <a:t>(1F1B-RR)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060EFC-E4BA-44C5-890B-D031C3938721}"/>
              </a:ext>
            </a:extLst>
          </p:cNvPr>
          <p:cNvSpPr txBox="1"/>
          <p:nvPr/>
        </p:nvSpPr>
        <p:spPr>
          <a:xfrm>
            <a:off x="955166" y="304876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Round-Robin with Data-Parallelism :</a:t>
            </a:r>
          </a:p>
        </p:txBody>
      </p:sp>
    </p:spTree>
    <p:extLst>
      <p:ext uri="{BB962C8B-B14F-4D97-AF65-F5344CB8AC3E}">
        <p14:creationId xmlns:p14="http://schemas.microsoft.com/office/powerpoint/2010/main" val="3159783835"/>
      </p:ext>
    </p:extLst>
  </p:cSld>
  <p:clrMapOvr>
    <a:masterClrMapping/>
  </p:clrMapOvr>
  <p:transition spd="slow" advTm="3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EA44070-10DD-4A90-BFBD-0CF75117B78B}"/>
              </a:ext>
            </a:extLst>
          </p:cNvPr>
          <p:cNvSpPr txBox="1"/>
          <p:nvPr/>
        </p:nvSpPr>
        <p:spPr>
          <a:xfrm>
            <a:off x="4002426" y="309784"/>
            <a:ext cx="574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Distributed System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0EAE51-8EB7-4742-A383-C16C4AA50FDD}"/>
              </a:ext>
            </a:extLst>
          </p:cNvPr>
          <p:cNvSpPr txBox="1"/>
          <p:nvPr/>
        </p:nvSpPr>
        <p:spPr>
          <a:xfrm>
            <a:off x="2297906" y="871239"/>
            <a:ext cx="7596188" cy="119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PipeDream: Generalized Pipeline Parallelism for DNN Training</a:t>
            </a: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en-US" altLang="zh-CN" sz="1400" kern="0">
              <a:solidFill>
                <a:schemeClr val="accent2"/>
              </a:solidFill>
            </a:endParaRPr>
          </a:p>
          <a:p>
            <a:pPr algn="ctr">
              <a:lnSpc>
                <a:spcPts val="2200"/>
              </a:lnSpc>
              <a:defRPr/>
            </a:pP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20638E-08F7-46FE-9A85-699E4CED62DE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Evaluation</a:t>
            </a:r>
            <a:endParaRPr lang="zh-CN" altLang="en-US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E60287-FD22-45E9-8B90-01C5AD20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23" y="2169805"/>
            <a:ext cx="10351363" cy="457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82854"/>
      </p:ext>
    </p:extLst>
  </p:cSld>
  <p:clrMapOvr>
    <a:masterClrMapping/>
  </p:clrMapOvr>
  <p:transition spd="slow" advTm="3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2C1842-B63B-46E7-8CAF-3CBE874F1B35}"/>
              </a:ext>
            </a:extLst>
          </p:cNvPr>
          <p:cNvSpPr txBox="1"/>
          <p:nvPr/>
        </p:nvSpPr>
        <p:spPr>
          <a:xfrm>
            <a:off x="1307592" y="2095775"/>
            <a:ext cx="9006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accent2"/>
                </a:solidFill>
                <a:latin typeface="+mj-ea"/>
                <a:ea typeface="+mj-ea"/>
              </a:rPr>
              <a:t>THANK YOU FOR WATCHING</a:t>
            </a:r>
            <a:endParaRPr lang="zh-CN" altLang="en-US" sz="5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D9B43DE-BBAB-4745-87AA-97DB5E68DB2F}"/>
              </a:ext>
            </a:extLst>
          </p:cNvPr>
          <p:cNvSpPr/>
          <p:nvPr/>
        </p:nvSpPr>
        <p:spPr>
          <a:xfrm>
            <a:off x="1794023" y="5210496"/>
            <a:ext cx="2114550" cy="3347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2021/04/07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3D79F74-FE6A-4745-AE27-008625E00344}"/>
              </a:ext>
            </a:extLst>
          </p:cNvPr>
          <p:cNvCxnSpPr>
            <a:cxnSpLocks/>
          </p:cNvCxnSpPr>
          <p:nvPr/>
        </p:nvCxnSpPr>
        <p:spPr>
          <a:xfrm>
            <a:off x="1307592" y="4114800"/>
            <a:ext cx="94644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17379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3864012" y="332174"/>
            <a:ext cx="4836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Model Compression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953EA-E201-4462-9AC9-025077AA3C5C}"/>
              </a:ext>
            </a:extLst>
          </p:cNvPr>
          <p:cNvSpPr txBox="1"/>
          <p:nvPr/>
        </p:nvSpPr>
        <p:spPr>
          <a:xfrm>
            <a:off x="665825" y="1722268"/>
            <a:ext cx="916175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Quantization</a:t>
            </a:r>
          </a:p>
          <a:p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Compression: Compressing Deep Neural Networks with Pruning, Trained Quantization and Huffman Coding 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HAQ: Hardware-Aware Automated Quantization with Mixed Precision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Searching for Winograd-aware Quantized Networks 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VS-Quant: Per-vector Scaled Quantization for Accurate Low-Precision Neural Network Inference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Rethinking Floating Point Overheads for Mixed Precision DNN Accelerators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8-bit Approximations for Parallelism in Deep Learning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I-BERT: Integer-only BERT Quantization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Pruning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Learning both weights and connections for efficient neural network</a:t>
            </a:r>
          </a:p>
          <a:p>
            <a:r>
              <a:rPr lang="en-US" altLang="zh-CN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Compression: Compressing Deep Neural Networks with Pruning, Trained Quantization and Huffman Coding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Learning Structured Sparsity in Deep Neural Networks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Pruning Filters for Efficient ConvNets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To prune, or not to prune: exploring the efficacy of pruning for model compression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Learning Efficient Convolutional Networks through Network Slimming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ThiNet: A Filter Level Pruning Method for Deep Neural Network Compression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Knowledge Distilling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Apprentice-Using Knowledge Distillation Techniques To Improve Low-Precision Network Accuracy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A Gift from Knowledge Distillation:Fast Optimization, Network Minimization and Transfer Learning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FITNETS: HINTS FOR THIN DEEP NETS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b="1"/>
              <a:t>  AutoML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HAT: Hardware-Aware Transformers for Efficient Natural Language Processing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Efficient architecture search by network transformation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Efficient neural architecture search via parameters sharing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Learning transferable architectures for scalabel image recognition</a:t>
            </a:r>
          </a:p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697555"/>
      </p:ext>
    </p:extLst>
  </p:cSld>
  <p:clrMapOvr>
    <a:masterClrMapping/>
  </p:clrMapOvr>
  <p:transition spd="slow" advTm="3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90B1221-009F-45F4-BF4F-EE56E750A660}"/>
              </a:ext>
            </a:extLst>
          </p:cNvPr>
          <p:cNvSpPr txBox="1"/>
          <p:nvPr/>
        </p:nvSpPr>
        <p:spPr>
          <a:xfrm>
            <a:off x="1481919" y="877714"/>
            <a:ext cx="9154954" cy="35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Deep Compression: Compressing Deep Neural Networks with Pruning, Trained Quantization and Huffman Coding </a:t>
            </a: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160343-8657-485C-AFD0-8B548454698B}"/>
              </a:ext>
            </a:extLst>
          </p:cNvPr>
          <p:cNvSpPr txBox="1"/>
          <p:nvPr/>
        </p:nvSpPr>
        <p:spPr>
          <a:xfrm>
            <a:off x="3864012" y="332174"/>
            <a:ext cx="4836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Model Compression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74E62D-AC30-40CF-BB1D-AC8DFBD0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0" y="1834609"/>
            <a:ext cx="8930936" cy="33780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3AA9C0-B21E-4730-BD17-AAB617CFB818}"/>
              </a:ext>
            </a:extLst>
          </p:cNvPr>
          <p:cNvSpPr txBox="1"/>
          <p:nvPr/>
        </p:nvSpPr>
        <p:spPr>
          <a:xfrm>
            <a:off x="1846948" y="5327128"/>
            <a:ext cx="8724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The three stage compression pipeline: </a:t>
            </a:r>
            <a:r>
              <a:rPr lang="en-US" altLang="zh-CN">
                <a:solidFill>
                  <a:srgbClr val="FF0000"/>
                </a:solidFill>
              </a:rPr>
              <a:t>pruning, quantization and Huffman coding</a:t>
            </a:r>
            <a:r>
              <a:rPr lang="en-US" altLang="zh-CN"/>
              <a:t>. Pruning reduces the number of weights by </a:t>
            </a:r>
            <a:r>
              <a:rPr lang="en-US" altLang="zh-CN">
                <a:solidFill>
                  <a:srgbClr val="FF0000"/>
                </a:solidFill>
              </a:rPr>
              <a:t>10×</a:t>
            </a:r>
            <a:r>
              <a:rPr lang="en-US" altLang="zh-CN"/>
              <a:t>, while quantization further improves the compression rate: between </a:t>
            </a:r>
            <a:r>
              <a:rPr lang="en-US" altLang="zh-CN">
                <a:solidFill>
                  <a:srgbClr val="FF0000"/>
                </a:solidFill>
              </a:rPr>
              <a:t>27× and 31×. </a:t>
            </a:r>
            <a:r>
              <a:rPr lang="en-US" altLang="zh-CN"/>
              <a:t>Huffman coding gives more compression: between </a:t>
            </a:r>
            <a:r>
              <a:rPr lang="en-US" altLang="zh-CN">
                <a:solidFill>
                  <a:srgbClr val="FF0000"/>
                </a:solidFill>
              </a:rPr>
              <a:t>35× and 49×.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82733"/>
      </p:ext>
    </p:extLst>
  </p:cSld>
  <p:clrMapOvr>
    <a:masterClrMapping/>
  </p:clrMapOvr>
  <p:transition spd="slow" advTm="3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90B1221-009F-45F4-BF4F-EE56E750A660}"/>
              </a:ext>
            </a:extLst>
          </p:cNvPr>
          <p:cNvSpPr txBox="1"/>
          <p:nvPr/>
        </p:nvSpPr>
        <p:spPr>
          <a:xfrm>
            <a:off x="1481919" y="877714"/>
            <a:ext cx="9154954" cy="35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Deep Compression: Compressing Deep Neural Networks with Pruning, Trained Quantization and Huffman Coding </a:t>
            </a: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160343-8657-485C-AFD0-8B548454698B}"/>
              </a:ext>
            </a:extLst>
          </p:cNvPr>
          <p:cNvSpPr txBox="1"/>
          <p:nvPr/>
        </p:nvSpPr>
        <p:spPr>
          <a:xfrm>
            <a:off x="3864012" y="332174"/>
            <a:ext cx="4836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Model Compression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1CF34C-1B09-43A9-8D21-12327C9D22AA}"/>
              </a:ext>
            </a:extLst>
          </p:cNvPr>
          <p:cNvSpPr txBox="1"/>
          <p:nvPr/>
        </p:nvSpPr>
        <p:spPr>
          <a:xfrm>
            <a:off x="856527" y="1770927"/>
            <a:ext cx="385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Stage 1 : Network Pruning</a:t>
            </a:r>
            <a:endParaRPr lang="zh-CN" altLang="en-US" b="1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E797926-4B90-4207-A1A4-17B3AC2F24AC}"/>
              </a:ext>
            </a:extLst>
          </p:cNvPr>
          <p:cNvGrpSpPr/>
          <p:nvPr/>
        </p:nvGrpSpPr>
        <p:grpSpPr>
          <a:xfrm>
            <a:off x="7823326" y="4097863"/>
            <a:ext cx="3060697" cy="2427963"/>
            <a:chOff x="739140" y="2465561"/>
            <a:chExt cx="4036492" cy="351472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2122062-279B-4166-B823-498875801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140" y="2465561"/>
              <a:ext cx="3619500" cy="3514725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D8B120F-54A2-4ED7-9F67-E8CE93301151}"/>
                </a:ext>
              </a:extLst>
            </p:cNvPr>
            <p:cNvSpPr/>
            <p:nvPr/>
          </p:nvSpPr>
          <p:spPr>
            <a:xfrm>
              <a:off x="949911" y="2574524"/>
              <a:ext cx="3142695" cy="23259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90C595-AF41-452E-9D16-C5CF8EE6F91D}"/>
                </a:ext>
              </a:extLst>
            </p:cNvPr>
            <p:cNvSpPr txBox="1"/>
            <p:nvPr/>
          </p:nvSpPr>
          <p:spPr>
            <a:xfrm>
              <a:off x="3257550" y="2574524"/>
              <a:ext cx="1518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1">
                      <a:lumMod val="75000"/>
                    </a:schemeClr>
                  </a:solidFill>
                </a:rPr>
                <a:t>repeat</a:t>
              </a:r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981C9138-B6A8-454A-9363-CDEDB6AEA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72" y="1476312"/>
            <a:ext cx="4935485" cy="251359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69DB8C4-06A1-47C8-A1F9-43652C7E074D}"/>
              </a:ext>
            </a:extLst>
          </p:cNvPr>
          <p:cNvSpPr txBox="1"/>
          <p:nvPr/>
        </p:nvSpPr>
        <p:spPr>
          <a:xfrm>
            <a:off x="956395" y="2174308"/>
            <a:ext cx="4447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Regularization : L2</a:t>
            </a:r>
          </a:p>
          <a:p>
            <a:endParaRPr lang="en-US" altLang="zh-CN"/>
          </a:p>
          <a:p>
            <a:r>
              <a:rPr lang="en-US" altLang="zh-CN"/>
              <a:t>Dropout Rate :</a:t>
            </a:r>
          </a:p>
          <a:p>
            <a:endParaRPr lang="en-US" altLang="zh-CN"/>
          </a:p>
          <a:p>
            <a:r>
              <a:rPr lang="en-US" altLang="zh-CN"/>
              <a:t>Threhold : </a:t>
            </a:r>
            <a:r>
              <a:rPr lang="el-GR" altLang="zh-CN"/>
              <a:t>α*</a:t>
            </a:r>
            <a:r>
              <a:rPr lang="en-US" altLang="zh-CN"/>
              <a:t>weight.std</a:t>
            </a:r>
          </a:p>
          <a:p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A61E6F0-E4C0-4CCC-A4FB-B0974C47D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880" y="2632127"/>
            <a:ext cx="1305339" cy="46970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F8891AB-ACED-4991-89A9-6B3B1CAC9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164" y="2589251"/>
            <a:ext cx="1677380" cy="69936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F217DFA-CD72-441D-B199-DB460B8CA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9" y="3637252"/>
            <a:ext cx="5621766" cy="29664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74CE778-3561-436C-B7E6-F5F65E04935C}"/>
              </a:ext>
            </a:extLst>
          </p:cNvPr>
          <p:cNvSpPr txBox="1"/>
          <p:nvPr/>
        </p:nvSpPr>
        <p:spPr>
          <a:xfrm>
            <a:off x="902820" y="652582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Weight Storage : Index to Non-Zero Value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1D3DA27-C41F-44DB-B532-C4BE766BBA0B}"/>
              </a:ext>
            </a:extLst>
          </p:cNvPr>
          <p:cNvSpPr txBox="1"/>
          <p:nvPr/>
        </p:nvSpPr>
        <p:spPr>
          <a:xfrm>
            <a:off x="888635" y="1486808"/>
            <a:ext cx="7194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0">
                <a:solidFill>
                  <a:schemeClr val="accent2"/>
                </a:solidFill>
              </a:rPr>
              <a:t>Learning both weights and connections for efficient neural networks</a:t>
            </a:r>
            <a:endParaRPr lang="zh-CN" altLang="en-US" sz="1400" ker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218454"/>
      </p:ext>
    </p:extLst>
  </p:cSld>
  <p:clrMapOvr>
    <a:masterClrMapping/>
  </p:clrMapOvr>
  <p:transition spd="slow" advTm="3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90B1221-009F-45F4-BF4F-EE56E750A660}"/>
              </a:ext>
            </a:extLst>
          </p:cNvPr>
          <p:cNvSpPr txBox="1"/>
          <p:nvPr/>
        </p:nvSpPr>
        <p:spPr>
          <a:xfrm>
            <a:off x="1481919" y="877714"/>
            <a:ext cx="9154954" cy="35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Deep Compression: Compressing Deep Neural Networks with Pruning, Trained Quantization and Huffman Coding </a:t>
            </a: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160343-8657-485C-AFD0-8B548454698B}"/>
              </a:ext>
            </a:extLst>
          </p:cNvPr>
          <p:cNvSpPr txBox="1"/>
          <p:nvPr/>
        </p:nvSpPr>
        <p:spPr>
          <a:xfrm>
            <a:off x="3864012" y="332174"/>
            <a:ext cx="4836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Model Compression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10CFCAC-9E8B-4233-BF0D-EF6A3EEED1FF}"/>
              </a:ext>
            </a:extLst>
          </p:cNvPr>
          <p:cNvSpPr txBox="1"/>
          <p:nvPr/>
        </p:nvSpPr>
        <p:spPr>
          <a:xfrm>
            <a:off x="856527" y="1770927"/>
            <a:ext cx="473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Stage 2 : Weight Sharing and Quantization</a:t>
            </a:r>
            <a:endParaRPr lang="zh-CN" altLang="en-US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EC5665-D0DF-4B8C-8ED0-040C749B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736" y="2986229"/>
            <a:ext cx="6549427" cy="35395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A3BB48-56A0-4D54-A927-D2AF43B9E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070" y="1744169"/>
            <a:ext cx="5534745" cy="12767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A3743C8-54E6-4340-8512-BD6A578883CD}"/>
              </a:ext>
            </a:extLst>
          </p:cNvPr>
          <p:cNvSpPr txBox="1"/>
          <p:nvPr/>
        </p:nvSpPr>
        <p:spPr>
          <a:xfrm>
            <a:off x="816752" y="2532338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For pruned AlexNet, we are able to quantize to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8-bits (256 shared weights) for each CONV layers</a:t>
            </a:r>
            <a:r>
              <a:rPr lang="en-US" altLang="zh-CN"/>
              <a:t>, and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5-bits (32 shared weights) for each FC layer</a:t>
            </a:r>
            <a:r>
              <a:rPr lang="en-US" altLang="zh-CN"/>
              <a:t> without any loss of accuracy. 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ACF5BC1-2E63-4DA0-9193-91B87F48C574}"/>
              </a:ext>
            </a:extLst>
          </p:cNvPr>
          <p:cNvSpPr txBox="1"/>
          <p:nvPr/>
        </p:nvSpPr>
        <p:spPr>
          <a:xfrm>
            <a:off x="812216" y="3909559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Compression Rate:</a:t>
            </a:r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14D2454-00D6-432B-BF13-8243AD921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581" y="3687405"/>
            <a:ext cx="2072668" cy="7717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82BBCD39-8548-4D2C-A842-0F02CBFE0625}"/>
              </a:ext>
            </a:extLst>
          </p:cNvPr>
          <p:cNvSpPr txBox="1"/>
          <p:nvPr/>
        </p:nvSpPr>
        <p:spPr>
          <a:xfrm>
            <a:off x="812216" y="4690932"/>
            <a:ext cx="43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How to identify the shared weight clusters?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K-means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8163A38-5374-46CF-BCED-6402C9FD2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16" y="5337263"/>
            <a:ext cx="2762897" cy="9105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6392713-7016-48C4-BC40-368896DDA562}"/>
                  </a:ext>
                </a:extLst>
              </p14:cNvPr>
              <p14:cNvContentPartPr/>
              <p14:nvPr/>
            </p14:nvContentPartPr>
            <p14:xfrm>
              <a:off x="812880" y="2063880"/>
              <a:ext cx="10833480" cy="42166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6392713-7016-48C4-BC40-368896DDA5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3520" y="2054520"/>
                <a:ext cx="10852200" cy="42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3505308"/>
      </p:ext>
    </p:extLst>
  </p:cSld>
  <p:clrMapOvr>
    <a:masterClrMapping/>
  </p:clrMapOvr>
  <p:transition spd="slow" advTm="3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90B1221-009F-45F4-BF4F-EE56E750A660}"/>
              </a:ext>
            </a:extLst>
          </p:cNvPr>
          <p:cNvSpPr txBox="1"/>
          <p:nvPr/>
        </p:nvSpPr>
        <p:spPr>
          <a:xfrm>
            <a:off x="1481919" y="877714"/>
            <a:ext cx="9154954" cy="35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lang="en-US" altLang="zh-CN" sz="1400" kern="0">
                <a:solidFill>
                  <a:schemeClr val="accent2"/>
                </a:solidFill>
              </a:rPr>
              <a:t>Deep Compression: Compressing Deep Neural Networks with Pruning, Trained Quantization and Huffman Coding </a:t>
            </a:r>
            <a:endParaRPr lang="zh-CN" altLang="en-US" sz="1400" kern="0" dirty="0">
              <a:solidFill>
                <a:schemeClr val="accent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160343-8657-485C-AFD0-8B548454698B}"/>
              </a:ext>
            </a:extLst>
          </p:cNvPr>
          <p:cNvSpPr txBox="1"/>
          <p:nvPr/>
        </p:nvSpPr>
        <p:spPr>
          <a:xfrm>
            <a:off x="3864012" y="332174"/>
            <a:ext cx="4836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Model Compression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3A3E51-545F-4755-83BF-6F16A8CB81E6}"/>
              </a:ext>
            </a:extLst>
          </p:cNvPr>
          <p:cNvSpPr txBox="1"/>
          <p:nvPr/>
        </p:nvSpPr>
        <p:spPr>
          <a:xfrm>
            <a:off x="856527" y="1770927"/>
            <a:ext cx="473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Stage 2 : </a:t>
            </a:r>
            <a:r>
              <a:rPr lang="en-US" altLang="zh-CN"/>
              <a:t>Huffman Coding</a:t>
            </a:r>
            <a:endParaRPr lang="zh-CN" altLang="en-US" b="1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6B28D1-28D9-4C9F-9008-2AAB01F2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75" y="2572568"/>
            <a:ext cx="9935206" cy="3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2147"/>
      </p:ext>
    </p:extLst>
  </p:cSld>
  <p:clrMapOvr>
    <a:masterClrMapping/>
  </p:clrMapOvr>
  <p:transition spd="slow" advTm="3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4ABAF-916A-4DAF-927E-75ECE5756862}"/>
              </a:ext>
            </a:extLst>
          </p:cNvPr>
          <p:cNvGrpSpPr/>
          <p:nvPr/>
        </p:nvGrpSpPr>
        <p:grpSpPr>
          <a:xfrm>
            <a:off x="739140" y="1229029"/>
            <a:ext cx="10713720" cy="299636"/>
            <a:chOff x="739140" y="1022925"/>
            <a:chExt cx="10713720" cy="2996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1C2486-9A5D-4A94-9609-4074587A0319}"/>
                </a:ext>
              </a:extLst>
            </p:cNvPr>
            <p:cNvGrpSpPr/>
            <p:nvPr/>
          </p:nvGrpSpPr>
          <p:grpSpPr>
            <a:xfrm>
              <a:off x="5909578" y="1022925"/>
              <a:ext cx="372844" cy="299636"/>
              <a:chOff x="5410200" y="1130300"/>
              <a:chExt cx="727650" cy="584775"/>
            </a:xfrm>
          </p:grpSpPr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id="{402AF62F-C4E0-4BC6-8069-06DB2AD051DE}"/>
                  </a:ext>
                </a:extLst>
              </p:cNvPr>
              <p:cNvSpPr/>
              <p:nvPr/>
            </p:nvSpPr>
            <p:spPr>
              <a:xfrm>
                <a:off x="5410200" y="1130300"/>
                <a:ext cx="584775" cy="584775"/>
              </a:xfrm>
              <a:prstGeom prst="donut">
                <a:avLst>
                  <a:gd name="adj" fmla="val 9666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: 空心 8">
                <a:extLst>
                  <a:ext uri="{FF2B5EF4-FFF2-40B4-BE49-F238E27FC236}">
                    <a16:creationId xmlns:a16="http://schemas.microsoft.com/office/drawing/2014/main" id="{6C5D8AD4-BA6D-4EF1-82A4-BBFBDC22DDCC}"/>
                  </a:ext>
                </a:extLst>
              </p:cNvPr>
              <p:cNvSpPr/>
              <p:nvPr/>
            </p:nvSpPr>
            <p:spPr>
              <a:xfrm>
                <a:off x="5852100" y="1327151"/>
                <a:ext cx="285750" cy="285750"/>
              </a:xfrm>
              <a:prstGeom prst="donut">
                <a:avLst>
                  <a:gd name="adj" fmla="val 1567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C796C1-90E7-49B2-92B8-D590638395E6}"/>
                </a:ext>
              </a:extLst>
            </p:cNvPr>
            <p:cNvCxnSpPr/>
            <p:nvPr/>
          </p:nvCxnSpPr>
          <p:spPr>
            <a:xfrm>
              <a:off x="7391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5D16F7-E3C6-4306-A17D-14198F524F1F}"/>
                </a:ext>
              </a:extLst>
            </p:cNvPr>
            <p:cNvCxnSpPr/>
            <p:nvPr/>
          </p:nvCxnSpPr>
          <p:spPr>
            <a:xfrm>
              <a:off x="6416040" y="1172743"/>
              <a:ext cx="5036820" cy="0"/>
            </a:xfrm>
            <a:prstGeom prst="line">
              <a:avLst/>
            </a:prstGeom>
            <a:ln w="31750" cap="rnd">
              <a:solidFill>
                <a:schemeClr val="accent2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8B72B3-B534-4D99-A3E8-CCEC723B5A5F}"/>
              </a:ext>
            </a:extLst>
          </p:cNvPr>
          <p:cNvSpPr txBox="1"/>
          <p:nvPr/>
        </p:nvSpPr>
        <p:spPr>
          <a:xfrm>
            <a:off x="2964144" y="257431"/>
            <a:ext cx="690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2"/>
                </a:solidFill>
                <a:latin typeface="+mj-ea"/>
                <a:ea typeface="+mj-ea"/>
              </a:rPr>
              <a:t>High-Level Graph Optimization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40E269-B1FE-4A75-B457-1F15F60EAF4C}"/>
              </a:ext>
            </a:extLst>
          </p:cNvPr>
          <p:cNvSpPr txBox="1"/>
          <p:nvPr/>
        </p:nvSpPr>
        <p:spPr>
          <a:xfrm>
            <a:off x="739139" y="1792377"/>
            <a:ext cx="9408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Graph-level optimizations treat </a:t>
            </a:r>
            <a:r>
              <a:rPr lang="en-US" altLang="zh-CN">
                <a:solidFill>
                  <a:srgbClr val="FF0000"/>
                </a:solidFill>
              </a:rPr>
              <a:t>an operator in the computational graph as a basic unit </a:t>
            </a:r>
            <a:r>
              <a:rPr lang="en-US" altLang="zh-CN"/>
              <a:t>and perform optimization at graph level </a:t>
            </a:r>
            <a:r>
              <a:rPr lang="en-US" altLang="zh-CN">
                <a:solidFill>
                  <a:srgbClr val="FF0000"/>
                </a:solidFill>
              </a:rPr>
              <a:t>without changing the internal implementations of operators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56D705-1BB6-41A6-8A73-8B8C5B412445}"/>
              </a:ext>
            </a:extLst>
          </p:cNvPr>
          <p:cNvSpPr txBox="1"/>
          <p:nvPr/>
        </p:nvSpPr>
        <p:spPr>
          <a:xfrm>
            <a:off x="739138" y="2518350"/>
            <a:ext cx="604538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Data Layout Transformation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Optimizing cnn model inference on cpus</a:t>
            </a:r>
          </a:p>
          <a:p>
            <a:r>
              <a:rPr lang="en-US" altLang="zh-CN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Taso: optimizing deep learning computation with automatic generation of graph substitutions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Data Movement Is All You Need: A Case Study on Optimizing Transformers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Operator Fusion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Tvm: an automated end-to-end optimizing compiler for deep learning. </a:t>
            </a:r>
          </a:p>
          <a:p>
            <a:r>
              <a:rPr lang="it-IT" altLang="zh-CN" sz="1200">
                <a:latin typeface="Arial" panose="020B0604020202020204" pitchFamily="34" charset="0"/>
                <a:cs typeface="Arial" panose="020B0604020202020204" pitchFamily="34" charset="0"/>
              </a:rPr>
              <a:t>Nvidia tensorrt: programmable inference accelerato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Fusionstitching: boosting memory intensive computations for deep learning workload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Data Movement Is All You Need: A Case Study on Optimizing Transformers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Automatic Substitude Graph Generation</a:t>
            </a:r>
          </a:p>
          <a:p>
            <a:r>
              <a:rPr lang="en-US" altLang="zh-CN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Taso: optimizing deep learning computation with automatic generation of graph substitutions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Equality Saturation for Tensor Graph Superoptimization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IOS: INTER-OPERATORS CHEDULER FOR CNN ACCELERATION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Optimization Based on Dynamic Graph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Nimble: Efficiently Compiling Dynamic Neural Networks for Model Inference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Deep learning with dynamic computation graphs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Constant Folding</a:t>
            </a:r>
          </a:p>
          <a:p>
            <a:r>
              <a:rPr lang="en-US" altLang="zh-CN"/>
              <a:t>……</a:t>
            </a: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49F1240-2F09-4EEF-AE01-1A0519EC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27" y="3143000"/>
            <a:ext cx="4964107" cy="25525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F78A84E-55EF-44D4-B0DE-D46455768753}"/>
                  </a:ext>
                </a:extLst>
              </p14:cNvPr>
              <p14:cNvContentPartPr/>
              <p14:nvPr/>
            </p14:nvContentPartPr>
            <p14:xfrm>
              <a:off x="3981600" y="2666880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F78A84E-55EF-44D4-B0DE-D464557687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2240" y="26575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173633"/>
      </p:ext>
    </p:extLst>
  </p:cSld>
  <p:clrMapOvr>
    <a:masterClrMapping/>
  </p:clrMapOvr>
  <p:transition spd="slow" advTm="3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96767"/>
      </a:accent1>
      <a:accent2>
        <a:srgbClr val="5C5D59"/>
      </a:accent2>
      <a:accent3>
        <a:srgbClr val="FD8F05"/>
      </a:accent3>
      <a:accent4>
        <a:srgbClr val="FFC446"/>
      </a:accent4>
      <a:accent5>
        <a:srgbClr val="B9367C"/>
      </a:accent5>
      <a:accent6>
        <a:srgbClr val="E95383"/>
      </a:accent6>
      <a:hlink>
        <a:srgbClr val="4472C4"/>
      </a:hlink>
      <a:folHlink>
        <a:srgbClr val="BFBFBF"/>
      </a:folHlink>
    </a:clrScheme>
    <a:fontScheme name="自定义 5">
      <a:majorFont>
        <a:latin typeface="思源黑体 CN Bold"/>
        <a:ea typeface="思源黑体 CN Bold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4217</TotalTime>
  <Words>2021</Words>
  <Application>Microsoft Office PowerPoint</Application>
  <PresentationFormat>宽屏</PresentationFormat>
  <Paragraphs>316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思源黑体 CN Bold</vt:lpstr>
      <vt:lpstr>字魂59号-创粗黑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sxj</dc:creator>
  <cp:lastModifiedBy>Li Jiaqi</cp:lastModifiedBy>
  <cp:revision>1424</cp:revision>
  <dcterms:created xsi:type="dcterms:W3CDTF">2019-11-07T03:05:03Z</dcterms:created>
  <dcterms:modified xsi:type="dcterms:W3CDTF">2021-04-14T09:57:50Z</dcterms:modified>
</cp:coreProperties>
</file>